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4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diagrams/data1.xml" ContentType="application/vnd.openxmlformats-officedocument.drawingml.diagramData+xml"/>
  <Override PartName="/ppt/slides/slide42.xml" ContentType="application/vnd.openxmlformats-officedocument.presentationml.slide+xml"/>
  <Override PartName="/ppt/presentation.xml" ContentType="application/vnd.openxmlformats-officedocument.presentationml.presentation.main+xml"/>
  <Override PartName="/ppt/slides/slide4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96.xml" ContentType="application/vnd.openxmlformats-officedocument.presentationml.slideLayout+xml"/>
  <Override PartName="/ppt/slideLayouts/slideLayout98.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27.xml" ContentType="application/vnd.openxmlformats-officedocument.presentationml.slideLayout+xml"/>
  <Override PartName="/ppt/slideLayouts/slideLayout97.xml" ContentType="application/vnd.openxmlformats-officedocument.presentationml.slideLayout+xml"/>
  <Override PartName="/ppt/slideLayouts/slideLayout108.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00.xml" ContentType="application/vnd.openxmlformats-officedocument.presentationml.slideLayout+xml"/>
  <Override PartName="/ppt/slideLayouts/slideLayout115.xml" ContentType="application/vnd.openxmlformats-officedocument.presentationml.slideLayout+xml"/>
  <Override PartName="/ppt/slideLayouts/slideLayout111.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06.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9.xml" ContentType="application/vnd.openxmlformats-officedocument.presentationml.slideLayout+xml"/>
  <Override PartName="/ppt/slideLayouts/slideLayout107.xml" ContentType="application/vnd.openxmlformats-officedocument.presentationml.slideLayout+xml"/>
  <Override PartName="/ppt/slideLayouts/slideLayout116.xml" ContentType="application/vnd.openxmlformats-officedocument.presentationml.slideLayout+xml"/>
  <Override PartName="/ppt/slideLayouts/slideLayout99.xml" ContentType="application/vnd.openxmlformats-officedocument.presentationml.slideLayout+xml"/>
  <Override PartName="/ppt/slideLayouts/slideLayout104.xml" ContentType="application/vnd.openxmlformats-officedocument.presentationml.slideLayout+xml"/>
  <Override PartName="/ppt/slideLayouts/slideLayout126.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17.xml" ContentType="application/vnd.openxmlformats-officedocument.presentationml.slideLayout+xml"/>
  <Override PartName="/ppt/slideLayouts/slideLayout122.xml" ContentType="application/vnd.openxmlformats-officedocument.presentationml.slideLayout+xml"/>
  <Override PartName="/ppt/slideLayouts/slideLayout105.xml" ContentType="application/vnd.openxmlformats-officedocument.presentationml.slideLayout+xml"/>
  <Override PartName="/ppt/slideLayouts/slideLayout121.xml" ContentType="application/vnd.openxmlformats-officedocument.presentationml.slideLayout+xml"/>
  <Override PartName="/ppt/slideLayouts/slideLayout118.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theme/theme12.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14.xml" ContentType="application/vnd.openxmlformats-officedocument.theme+xml"/>
  <Override PartName="/ppt/theme/theme4.xml" ContentType="application/vnd.openxmlformats-officedocument.theme+xml"/>
  <Override PartName="/ppt/theme/theme11.xml" ContentType="application/vnd.openxmlformats-officedocument.theme+xml"/>
  <Override PartName="/ppt/theme/theme1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15.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3">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62"/>
  </p:notesMasterIdLst>
  <p:handoutMasterIdLst>
    <p:handoutMasterId r:id="rId63"/>
  </p:handoutMasterIdLst>
  <p:sldIdLst>
    <p:sldId id="256" r:id="rId16"/>
    <p:sldId id="259" r:id="rId17"/>
    <p:sldId id="459" r:id="rId18"/>
    <p:sldId id="479" r:id="rId19"/>
    <p:sldId id="486" r:id="rId20"/>
    <p:sldId id="488" r:id="rId21"/>
    <p:sldId id="490" r:id="rId22"/>
    <p:sldId id="496" r:id="rId23"/>
    <p:sldId id="497" r:id="rId24"/>
    <p:sldId id="519" r:id="rId25"/>
    <p:sldId id="520" r:id="rId26"/>
    <p:sldId id="521" r:id="rId27"/>
    <p:sldId id="522" r:id="rId28"/>
    <p:sldId id="523" r:id="rId29"/>
    <p:sldId id="480" r:id="rId30"/>
    <p:sldId id="481" r:id="rId31"/>
    <p:sldId id="478" r:id="rId32"/>
    <p:sldId id="476" r:id="rId33"/>
    <p:sldId id="499" r:id="rId34"/>
    <p:sldId id="500" r:id="rId35"/>
    <p:sldId id="501" r:id="rId36"/>
    <p:sldId id="502" r:id="rId37"/>
    <p:sldId id="503" r:id="rId38"/>
    <p:sldId id="504" r:id="rId39"/>
    <p:sldId id="505" r:id="rId40"/>
    <p:sldId id="506" r:id="rId41"/>
    <p:sldId id="507" r:id="rId42"/>
    <p:sldId id="508" r:id="rId43"/>
    <p:sldId id="509" r:id="rId44"/>
    <p:sldId id="510" r:id="rId45"/>
    <p:sldId id="511" r:id="rId46"/>
    <p:sldId id="512" r:id="rId47"/>
    <p:sldId id="513" r:id="rId48"/>
    <p:sldId id="514" r:id="rId49"/>
    <p:sldId id="531" r:id="rId50"/>
    <p:sldId id="524" r:id="rId51"/>
    <p:sldId id="525" r:id="rId52"/>
    <p:sldId id="526" r:id="rId53"/>
    <p:sldId id="527" r:id="rId54"/>
    <p:sldId id="528" r:id="rId55"/>
    <p:sldId id="529" r:id="rId56"/>
    <p:sldId id="530" r:id="rId57"/>
    <p:sldId id="483" r:id="rId58"/>
    <p:sldId id="484" r:id="rId59"/>
    <p:sldId id="328" r:id="rId60"/>
    <p:sldId id="482" r:id="rId6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64D74"/>
    <a:srgbClr val="003399"/>
    <a:srgbClr val="FF0000"/>
    <a:srgbClr val="0099CC"/>
    <a:srgbClr val="006666"/>
    <a:srgbClr val="009900"/>
    <a:srgbClr val="00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86371" autoAdjust="0"/>
  </p:normalViewPr>
  <p:slideViewPr>
    <p:cSldViewPr>
      <p:cViewPr>
        <p:scale>
          <a:sx n="80" d="100"/>
          <a:sy n="80" d="100"/>
        </p:scale>
        <p:origin x="-1380" y="-264"/>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Master" Target="slideMasters/slideMaster7.xml"/><Relationship Id="rId71"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C8816-5653-4C59-9235-59B05EC3D052}" type="doc">
      <dgm:prSet loTypeId="urn:microsoft.com/office/officeart/2005/8/layout/hProcess9" loCatId="process" qsTypeId="urn:microsoft.com/office/officeart/2005/8/quickstyle/simple1" qsCatId="simple" csTypeId="urn:microsoft.com/office/officeart/2005/8/colors/accent1_2" csCatId="accent1" phldr="1"/>
      <dgm:spPr/>
    </dgm:pt>
    <dgm:pt modelId="{82AE04CF-1C69-4E11-B4F5-EA1F12FC3649}">
      <dgm:prSet phldrT="[Texto]" custT="1"/>
      <dgm:spPr/>
      <dgm:t>
        <a:bodyPr/>
        <a:lstStyle/>
        <a:p>
          <a:r>
            <a:rPr lang="en-US" sz="1100" b="1" noProof="0" dirty="0" smtClean="0">
              <a:solidFill>
                <a:schemeClr val="accent6"/>
              </a:solidFill>
            </a:rPr>
            <a:t>Discussion and definition of CAM process</a:t>
          </a:r>
        </a:p>
        <a:p>
          <a:r>
            <a:rPr lang="en-US" sz="1100" b="1" noProof="0" dirty="0" smtClean="0">
              <a:solidFill>
                <a:srgbClr val="FFFF00"/>
              </a:solidFill>
            </a:rPr>
            <a:t>June 2013</a:t>
          </a:r>
        </a:p>
        <a:p>
          <a:endParaRPr lang="en-US" sz="1100" b="1" noProof="0" dirty="0">
            <a:solidFill>
              <a:schemeClr val="accent6"/>
            </a:solidFill>
          </a:endParaRPr>
        </a:p>
      </dgm:t>
    </dgm:pt>
    <dgm:pt modelId="{2C782F89-6A78-4AE3-BEC4-75EE8761C020}" type="parTrans" cxnId="{130ECB48-94E6-49AB-AC83-9ECB6C75AF12}">
      <dgm:prSet/>
      <dgm:spPr/>
      <dgm:t>
        <a:bodyPr/>
        <a:lstStyle/>
        <a:p>
          <a:endParaRPr lang="en-US" sz="1100" b="1" noProof="0">
            <a:solidFill>
              <a:schemeClr val="accent6"/>
            </a:solidFill>
          </a:endParaRPr>
        </a:p>
      </dgm:t>
    </dgm:pt>
    <dgm:pt modelId="{6D91A4FF-E771-46A6-B9D6-786EE91A9C7E}" type="sibTrans" cxnId="{130ECB48-94E6-49AB-AC83-9ECB6C75AF12}">
      <dgm:prSet/>
      <dgm:spPr/>
      <dgm:t>
        <a:bodyPr/>
        <a:lstStyle/>
        <a:p>
          <a:endParaRPr lang="en-US" sz="1100" b="1" noProof="0">
            <a:solidFill>
              <a:schemeClr val="accent6"/>
            </a:solidFill>
          </a:endParaRPr>
        </a:p>
      </dgm:t>
    </dgm:pt>
    <dgm:pt modelId="{D5D24B4D-812B-4080-A54E-12E9C0F0A4AF}">
      <dgm:prSet phldrT="[Texto]" custT="1"/>
      <dgm:spPr/>
      <dgm:t>
        <a:bodyPr/>
        <a:lstStyle/>
        <a:p>
          <a:r>
            <a:rPr lang="en-US" sz="1100" b="1" noProof="0" dirty="0" smtClean="0">
              <a:solidFill>
                <a:schemeClr val="accent6"/>
              </a:solidFill>
            </a:rPr>
            <a:t>Start development of IT System</a:t>
          </a:r>
        </a:p>
        <a:p>
          <a:r>
            <a:rPr lang="en-US" sz="1100" b="1" noProof="0" dirty="0" smtClean="0">
              <a:solidFill>
                <a:schemeClr val="accent6"/>
              </a:solidFill>
            </a:rPr>
            <a:t>Start analysis regulation changes</a:t>
          </a:r>
        </a:p>
        <a:p>
          <a:r>
            <a:rPr lang="en-US" sz="1100" b="1" noProof="0" dirty="0" smtClean="0">
              <a:solidFill>
                <a:srgbClr val="FFFF00"/>
              </a:solidFill>
            </a:rPr>
            <a:t>Summer 2013</a:t>
          </a:r>
          <a:endParaRPr lang="en-US" sz="1100" b="1" noProof="0" dirty="0">
            <a:solidFill>
              <a:srgbClr val="FFFF00"/>
            </a:solidFill>
          </a:endParaRPr>
        </a:p>
      </dgm:t>
    </dgm:pt>
    <dgm:pt modelId="{F4A92F5F-8CBD-40BA-9E67-C7315895324C}" type="parTrans" cxnId="{D07BCA62-7297-44F9-BB47-ED441A9BDF18}">
      <dgm:prSet/>
      <dgm:spPr/>
      <dgm:t>
        <a:bodyPr/>
        <a:lstStyle/>
        <a:p>
          <a:endParaRPr lang="en-US" sz="1100" b="1" noProof="0">
            <a:solidFill>
              <a:schemeClr val="accent6"/>
            </a:solidFill>
          </a:endParaRPr>
        </a:p>
      </dgm:t>
    </dgm:pt>
    <dgm:pt modelId="{5D339FB6-8566-47E6-866D-C1A0E532D61D}" type="sibTrans" cxnId="{D07BCA62-7297-44F9-BB47-ED441A9BDF18}">
      <dgm:prSet/>
      <dgm:spPr/>
      <dgm:t>
        <a:bodyPr/>
        <a:lstStyle/>
        <a:p>
          <a:endParaRPr lang="en-US" sz="1100" b="1" noProof="0">
            <a:solidFill>
              <a:schemeClr val="accent6"/>
            </a:solidFill>
          </a:endParaRPr>
        </a:p>
      </dgm:t>
    </dgm:pt>
    <dgm:pt modelId="{F4FBCDD0-B1B4-41EB-B6ED-2ADD16C17500}">
      <dgm:prSet phldrT="[Texto]" custT="1"/>
      <dgm:spPr/>
      <dgm:t>
        <a:bodyPr/>
        <a:lstStyle/>
        <a:p>
          <a:r>
            <a:rPr lang="en-US" sz="1100" b="1" noProof="0" dirty="0" smtClean="0">
              <a:solidFill>
                <a:schemeClr val="accent6"/>
              </a:solidFill>
            </a:rPr>
            <a:t>IT ready</a:t>
          </a:r>
        </a:p>
        <a:p>
          <a:r>
            <a:rPr lang="en-US" sz="1100" b="1" noProof="0" dirty="0" smtClean="0">
              <a:solidFill>
                <a:schemeClr val="accent6"/>
              </a:solidFill>
            </a:rPr>
            <a:t>Regulation in place</a:t>
          </a:r>
        </a:p>
        <a:p>
          <a:r>
            <a:rPr lang="en-US" sz="1100" b="1" noProof="0" dirty="0" smtClean="0">
              <a:solidFill>
                <a:schemeClr val="accent6"/>
              </a:solidFill>
            </a:rPr>
            <a:t>Draft MOUs</a:t>
          </a:r>
        </a:p>
        <a:p>
          <a:r>
            <a:rPr lang="en-US" sz="1100" b="1" noProof="0" dirty="0" smtClean="0">
              <a:solidFill>
                <a:srgbClr val="FFFF00"/>
              </a:solidFill>
            </a:rPr>
            <a:t>December 2013</a:t>
          </a:r>
          <a:endParaRPr lang="en-US" sz="1100" b="1" noProof="0" dirty="0">
            <a:solidFill>
              <a:srgbClr val="FFFF00"/>
            </a:solidFill>
          </a:endParaRPr>
        </a:p>
      </dgm:t>
    </dgm:pt>
    <dgm:pt modelId="{FF6530C1-5BBC-4B72-9C84-A86E428FE9FF}" type="parTrans" cxnId="{1F38849A-E94B-434E-A6AB-4E5808A2FE3A}">
      <dgm:prSet/>
      <dgm:spPr/>
      <dgm:t>
        <a:bodyPr/>
        <a:lstStyle/>
        <a:p>
          <a:endParaRPr lang="en-US" sz="1100" b="1" noProof="0">
            <a:solidFill>
              <a:schemeClr val="accent6"/>
            </a:solidFill>
          </a:endParaRPr>
        </a:p>
      </dgm:t>
    </dgm:pt>
    <dgm:pt modelId="{D6B524B7-4B94-4F7B-9ECB-136C016707AB}" type="sibTrans" cxnId="{1F38849A-E94B-434E-A6AB-4E5808A2FE3A}">
      <dgm:prSet/>
      <dgm:spPr/>
      <dgm:t>
        <a:bodyPr/>
        <a:lstStyle/>
        <a:p>
          <a:endParaRPr lang="en-US" sz="1100" b="1" noProof="0">
            <a:solidFill>
              <a:schemeClr val="accent6"/>
            </a:solidFill>
          </a:endParaRPr>
        </a:p>
      </dgm:t>
    </dgm:pt>
    <dgm:pt modelId="{5A62C66F-ABB4-42FA-9418-624E0A98E0F3}" type="pres">
      <dgm:prSet presAssocID="{45CC8816-5653-4C59-9235-59B05EC3D052}" presName="CompostProcess" presStyleCnt="0">
        <dgm:presLayoutVars>
          <dgm:dir/>
          <dgm:resizeHandles val="exact"/>
        </dgm:presLayoutVars>
      </dgm:prSet>
      <dgm:spPr/>
    </dgm:pt>
    <dgm:pt modelId="{ED73B261-D819-4CFD-B87E-AD9A0FC3A22B}" type="pres">
      <dgm:prSet presAssocID="{45CC8816-5653-4C59-9235-59B05EC3D052}" presName="arrow" presStyleLbl="bgShp" presStyleIdx="0" presStyleCnt="1"/>
      <dgm:spPr/>
    </dgm:pt>
    <dgm:pt modelId="{D2C35D01-3D71-4A61-A819-F40B290113A5}" type="pres">
      <dgm:prSet presAssocID="{45CC8816-5653-4C59-9235-59B05EC3D052}" presName="linearProcess" presStyleCnt="0"/>
      <dgm:spPr/>
    </dgm:pt>
    <dgm:pt modelId="{F0FAB960-FEB3-4C16-94F0-ACDD9187EB52}" type="pres">
      <dgm:prSet presAssocID="{82AE04CF-1C69-4E11-B4F5-EA1F12FC3649}" presName="textNode" presStyleLbl="node1" presStyleIdx="0" presStyleCnt="3">
        <dgm:presLayoutVars>
          <dgm:bulletEnabled val="1"/>
        </dgm:presLayoutVars>
      </dgm:prSet>
      <dgm:spPr/>
      <dgm:t>
        <a:bodyPr/>
        <a:lstStyle/>
        <a:p>
          <a:endParaRPr lang="es-ES"/>
        </a:p>
      </dgm:t>
    </dgm:pt>
    <dgm:pt modelId="{83D55711-F73D-4643-9CF8-E791EC80B2CB}" type="pres">
      <dgm:prSet presAssocID="{6D91A4FF-E771-46A6-B9D6-786EE91A9C7E}" presName="sibTrans" presStyleCnt="0"/>
      <dgm:spPr/>
    </dgm:pt>
    <dgm:pt modelId="{00637FE8-110E-48A7-A07B-E815E1C502D1}" type="pres">
      <dgm:prSet presAssocID="{D5D24B4D-812B-4080-A54E-12E9C0F0A4AF}" presName="textNode" presStyleLbl="node1" presStyleIdx="1" presStyleCnt="3">
        <dgm:presLayoutVars>
          <dgm:bulletEnabled val="1"/>
        </dgm:presLayoutVars>
      </dgm:prSet>
      <dgm:spPr/>
      <dgm:t>
        <a:bodyPr/>
        <a:lstStyle/>
        <a:p>
          <a:endParaRPr lang="es-ES"/>
        </a:p>
      </dgm:t>
    </dgm:pt>
    <dgm:pt modelId="{FE464ABC-EC11-41DE-8445-2A92EEEF8EC5}" type="pres">
      <dgm:prSet presAssocID="{5D339FB6-8566-47E6-866D-C1A0E532D61D}" presName="sibTrans" presStyleCnt="0"/>
      <dgm:spPr/>
    </dgm:pt>
    <dgm:pt modelId="{9BA0575F-9BC3-4773-A966-E3F243278815}" type="pres">
      <dgm:prSet presAssocID="{F4FBCDD0-B1B4-41EB-B6ED-2ADD16C17500}" presName="textNode" presStyleLbl="node1" presStyleIdx="2" presStyleCnt="3">
        <dgm:presLayoutVars>
          <dgm:bulletEnabled val="1"/>
        </dgm:presLayoutVars>
      </dgm:prSet>
      <dgm:spPr/>
      <dgm:t>
        <a:bodyPr/>
        <a:lstStyle/>
        <a:p>
          <a:endParaRPr lang="es-ES"/>
        </a:p>
      </dgm:t>
    </dgm:pt>
  </dgm:ptLst>
  <dgm:cxnLst>
    <dgm:cxn modelId="{1F38849A-E94B-434E-A6AB-4E5808A2FE3A}" srcId="{45CC8816-5653-4C59-9235-59B05EC3D052}" destId="{F4FBCDD0-B1B4-41EB-B6ED-2ADD16C17500}" srcOrd="2" destOrd="0" parTransId="{FF6530C1-5BBC-4B72-9C84-A86E428FE9FF}" sibTransId="{D6B524B7-4B94-4F7B-9ECB-136C016707AB}"/>
    <dgm:cxn modelId="{130ECB48-94E6-49AB-AC83-9ECB6C75AF12}" srcId="{45CC8816-5653-4C59-9235-59B05EC3D052}" destId="{82AE04CF-1C69-4E11-B4F5-EA1F12FC3649}" srcOrd="0" destOrd="0" parTransId="{2C782F89-6A78-4AE3-BEC4-75EE8761C020}" sibTransId="{6D91A4FF-E771-46A6-B9D6-786EE91A9C7E}"/>
    <dgm:cxn modelId="{C44A5175-1B5B-4F4A-ACDC-34637F1A6156}" type="presOf" srcId="{45CC8816-5653-4C59-9235-59B05EC3D052}" destId="{5A62C66F-ABB4-42FA-9418-624E0A98E0F3}" srcOrd="0" destOrd="0" presId="urn:microsoft.com/office/officeart/2005/8/layout/hProcess9"/>
    <dgm:cxn modelId="{94B32631-BBAE-49D1-997E-3FD9A272239D}" type="presOf" srcId="{82AE04CF-1C69-4E11-B4F5-EA1F12FC3649}" destId="{F0FAB960-FEB3-4C16-94F0-ACDD9187EB52}" srcOrd="0" destOrd="0" presId="urn:microsoft.com/office/officeart/2005/8/layout/hProcess9"/>
    <dgm:cxn modelId="{D07BCA62-7297-44F9-BB47-ED441A9BDF18}" srcId="{45CC8816-5653-4C59-9235-59B05EC3D052}" destId="{D5D24B4D-812B-4080-A54E-12E9C0F0A4AF}" srcOrd="1" destOrd="0" parTransId="{F4A92F5F-8CBD-40BA-9E67-C7315895324C}" sibTransId="{5D339FB6-8566-47E6-866D-C1A0E532D61D}"/>
    <dgm:cxn modelId="{147B364B-7C06-4704-AF36-ADD46F4193EE}" type="presOf" srcId="{F4FBCDD0-B1B4-41EB-B6ED-2ADD16C17500}" destId="{9BA0575F-9BC3-4773-A966-E3F243278815}" srcOrd="0" destOrd="0" presId="urn:microsoft.com/office/officeart/2005/8/layout/hProcess9"/>
    <dgm:cxn modelId="{60177AEE-4EBF-46C6-8A26-01F9A5C7D9C4}" type="presOf" srcId="{D5D24B4D-812B-4080-A54E-12E9C0F0A4AF}" destId="{00637FE8-110E-48A7-A07B-E815E1C502D1}" srcOrd="0" destOrd="0" presId="urn:microsoft.com/office/officeart/2005/8/layout/hProcess9"/>
    <dgm:cxn modelId="{237A67B0-AC2B-41F8-A298-6839096AE0BC}" type="presParOf" srcId="{5A62C66F-ABB4-42FA-9418-624E0A98E0F3}" destId="{ED73B261-D819-4CFD-B87E-AD9A0FC3A22B}" srcOrd="0" destOrd="0" presId="urn:microsoft.com/office/officeart/2005/8/layout/hProcess9"/>
    <dgm:cxn modelId="{5CB86C80-AFD2-402E-8604-EC0B7F3EFAD2}" type="presParOf" srcId="{5A62C66F-ABB4-42FA-9418-624E0A98E0F3}" destId="{D2C35D01-3D71-4A61-A819-F40B290113A5}" srcOrd="1" destOrd="0" presId="urn:microsoft.com/office/officeart/2005/8/layout/hProcess9"/>
    <dgm:cxn modelId="{7FE424A4-5981-4EA2-A502-1A70CF3C3CE5}" type="presParOf" srcId="{D2C35D01-3D71-4A61-A819-F40B290113A5}" destId="{F0FAB960-FEB3-4C16-94F0-ACDD9187EB52}" srcOrd="0" destOrd="0" presId="urn:microsoft.com/office/officeart/2005/8/layout/hProcess9"/>
    <dgm:cxn modelId="{7FA5AAC8-4760-4A50-AEA3-8DD436EABAFF}" type="presParOf" srcId="{D2C35D01-3D71-4A61-A819-F40B290113A5}" destId="{83D55711-F73D-4643-9CF8-E791EC80B2CB}" srcOrd="1" destOrd="0" presId="urn:microsoft.com/office/officeart/2005/8/layout/hProcess9"/>
    <dgm:cxn modelId="{BFAF9C0B-BA87-469E-AAE0-26171C860050}" type="presParOf" srcId="{D2C35D01-3D71-4A61-A819-F40B290113A5}" destId="{00637FE8-110E-48A7-A07B-E815E1C502D1}" srcOrd="2" destOrd="0" presId="urn:microsoft.com/office/officeart/2005/8/layout/hProcess9"/>
    <dgm:cxn modelId="{55353BD6-8508-4907-84B0-35CE3DB38044}" type="presParOf" srcId="{D2C35D01-3D71-4A61-A819-F40B290113A5}" destId="{FE464ABC-EC11-41DE-8445-2A92EEEF8EC5}" srcOrd="3" destOrd="0" presId="urn:microsoft.com/office/officeart/2005/8/layout/hProcess9"/>
    <dgm:cxn modelId="{5AFE4C3C-D44C-43CA-8809-1AA527AB81A3}" type="presParOf" srcId="{D2C35D01-3D71-4A61-A819-F40B290113A5}" destId="{9BA0575F-9BC3-4773-A966-E3F243278815}"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73B261-D819-4CFD-B87E-AD9A0FC3A22B}">
      <dsp:nvSpPr>
        <dsp:cNvPr id="0" name=""/>
        <dsp:cNvSpPr/>
      </dsp:nvSpPr>
      <dsp:spPr>
        <a:xfrm>
          <a:off x="610267" y="0"/>
          <a:ext cx="6916368" cy="20882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FAB960-FEB3-4C16-94F0-ACDD9187EB52}">
      <dsp:nvSpPr>
        <dsp:cNvPr id="0" name=""/>
        <dsp:cNvSpPr/>
      </dsp:nvSpPr>
      <dsp:spPr>
        <a:xfrm>
          <a:off x="2669" y="626469"/>
          <a:ext cx="2484055" cy="835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noProof="0" dirty="0" smtClean="0">
              <a:solidFill>
                <a:schemeClr val="accent6"/>
              </a:solidFill>
            </a:rPr>
            <a:t>Discussion and definition of CAM process</a:t>
          </a:r>
        </a:p>
        <a:p>
          <a:pPr lvl="0" algn="ctr" defTabSz="488950">
            <a:lnSpc>
              <a:spcPct val="90000"/>
            </a:lnSpc>
            <a:spcBef>
              <a:spcPct val="0"/>
            </a:spcBef>
            <a:spcAft>
              <a:spcPct val="35000"/>
            </a:spcAft>
          </a:pPr>
          <a:r>
            <a:rPr lang="en-US" sz="1100" b="1" kern="1200" noProof="0" dirty="0" smtClean="0">
              <a:solidFill>
                <a:srgbClr val="FFFF00"/>
              </a:solidFill>
            </a:rPr>
            <a:t>June 2013</a:t>
          </a:r>
        </a:p>
        <a:p>
          <a:pPr lvl="0" algn="ctr" defTabSz="488950">
            <a:lnSpc>
              <a:spcPct val="90000"/>
            </a:lnSpc>
            <a:spcBef>
              <a:spcPct val="0"/>
            </a:spcBef>
            <a:spcAft>
              <a:spcPct val="35000"/>
            </a:spcAft>
          </a:pPr>
          <a:endParaRPr lang="en-US" sz="1100" b="1" kern="1200" noProof="0" dirty="0">
            <a:solidFill>
              <a:schemeClr val="accent6"/>
            </a:solidFill>
          </a:endParaRPr>
        </a:p>
      </dsp:txBody>
      <dsp:txXfrm>
        <a:off x="2669" y="626469"/>
        <a:ext cx="2484055" cy="835292"/>
      </dsp:txXfrm>
    </dsp:sp>
    <dsp:sp modelId="{00637FE8-110E-48A7-A07B-E815E1C502D1}">
      <dsp:nvSpPr>
        <dsp:cNvPr id="0" name=""/>
        <dsp:cNvSpPr/>
      </dsp:nvSpPr>
      <dsp:spPr>
        <a:xfrm>
          <a:off x="2826424" y="626469"/>
          <a:ext cx="2484055" cy="835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noProof="0" dirty="0" smtClean="0">
              <a:solidFill>
                <a:schemeClr val="accent6"/>
              </a:solidFill>
            </a:rPr>
            <a:t>Start development of IT System</a:t>
          </a:r>
        </a:p>
        <a:p>
          <a:pPr lvl="0" algn="ctr" defTabSz="488950">
            <a:lnSpc>
              <a:spcPct val="90000"/>
            </a:lnSpc>
            <a:spcBef>
              <a:spcPct val="0"/>
            </a:spcBef>
            <a:spcAft>
              <a:spcPct val="35000"/>
            </a:spcAft>
          </a:pPr>
          <a:r>
            <a:rPr lang="en-US" sz="1100" b="1" kern="1200" noProof="0" dirty="0" smtClean="0">
              <a:solidFill>
                <a:schemeClr val="accent6"/>
              </a:solidFill>
            </a:rPr>
            <a:t>Start analysis regulation changes</a:t>
          </a:r>
        </a:p>
        <a:p>
          <a:pPr lvl="0" algn="ctr" defTabSz="488950">
            <a:lnSpc>
              <a:spcPct val="90000"/>
            </a:lnSpc>
            <a:spcBef>
              <a:spcPct val="0"/>
            </a:spcBef>
            <a:spcAft>
              <a:spcPct val="35000"/>
            </a:spcAft>
          </a:pPr>
          <a:r>
            <a:rPr lang="en-US" sz="1100" b="1" kern="1200" noProof="0" dirty="0" smtClean="0">
              <a:solidFill>
                <a:srgbClr val="FFFF00"/>
              </a:solidFill>
            </a:rPr>
            <a:t>Summer 2013</a:t>
          </a:r>
          <a:endParaRPr lang="en-US" sz="1100" b="1" kern="1200" noProof="0" dirty="0">
            <a:solidFill>
              <a:srgbClr val="FFFF00"/>
            </a:solidFill>
          </a:endParaRPr>
        </a:p>
      </dsp:txBody>
      <dsp:txXfrm>
        <a:off x="2826424" y="626469"/>
        <a:ext cx="2484055" cy="835292"/>
      </dsp:txXfrm>
    </dsp:sp>
    <dsp:sp modelId="{9BA0575F-9BC3-4773-A966-E3F243278815}">
      <dsp:nvSpPr>
        <dsp:cNvPr id="0" name=""/>
        <dsp:cNvSpPr/>
      </dsp:nvSpPr>
      <dsp:spPr>
        <a:xfrm>
          <a:off x="5650179" y="626469"/>
          <a:ext cx="2484055" cy="835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noProof="0" dirty="0" smtClean="0">
              <a:solidFill>
                <a:schemeClr val="accent6"/>
              </a:solidFill>
            </a:rPr>
            <a:t>IT ready</a:t>
          </a:r>
        </a:p>
        <a:p>
          <a:pPr lvl="0" algn="ctr" defTabSz="488950">
            <a:lnSpc>
              <a:spcPct val="90000"/>
            </a:lnSpc>
            <a:spcBef>
              <a:spcPct val="0"/>
            </a:spcBef>
            <a:spcAft>
              <a:spcPct val="35000"/>
            </a:spcAft>
          </a:pPr>
          <a:r>
            <a:rPr lang="en-US" sz="1100" b="1" kern="1200" noProof="0" dirty="0" smtClean="0">
              <a:solidFill>
                <a:schemeClr val="accent6"/>
              </a:solidFill>
            </a:rPr>
            <a:t>Regulation in place</a:t>
          </a:r>
        </a:p>
        <a:p>
          <a:pPr lvl="0" algn="ctr" defTabSz="488950">
            <a:lnSpc>
              <a:spcPct val="90000"/>
            </a:lnSpc>
            <a:spcBef>
              <a:spcPct val="0"/>
            </a:spcBef>
            <a:spcAft>
              <a:spcPct val="35000"/>
            </a:spcAft>
          </a:pPr>
          <a:r>
            <a:rPr lang="en-US" sz="1100" b="1" kern="1200" noProof="0" dirty="0" smtClean="0">
              <a:solidFill>
                <a:schemeClr val="accent6"/>
              </a:solidFill>
            </a:rPr>
            <a:t>Draft MOUs</a:t>
          </a:r>
        </a:p>
        <a:p>
          <a:pPr lvl="0" algn="ctr" defTabSz="488950">
            <a:lnSpc>
              <a:spcPct val="90000"/>
            </a:lnSpc>
            <a:spcBef>
              <a:spcPct val="0"/>
            </a:spcBef>
            <a:spcAft>
              <a:spcPct val="35000"/>
            </a:spcAft>
          </a:pPr>
          <a:r>
            <a:rPr lang="en-US" sz="1100" b="1" kern="1200" noProof="0" dirty="0" smtClean="0">
              <a:solidFill>
                <a:srgbClr val="FFFF00"/>
              </a:solidFill>
            </a:rPr>
            <a:t>December 2013</a:t>
          </a:r>
          <a:endParaRPr lang="en-US" sz="1100" b="1" kern="1200" noProof="0" dirty="0">
            <a:solidFill>
              <a:srgbClr val="FFFF00"/>
            </a:solidFill>
          </a:endParaRPr>
        </a:p>
      </dsp:txBody>
      <dsp:txXfrm>
        <a:off x="5650179" y="626469"/>
        <a:ext cx="2484055" cy="8352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7"/>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20/06/2013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20/06/2013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2267744" y="5429264"/>
            <a:ext cx="6649233" cy="960437"/>
          </a:xfrm>
        </p:spPr>
        <p:txBody>
          <a:bodyPr/>
          <a:lstStyle/>
          <a:p>
            <a:pPr eaLnBrk="1" hangingPunct="1">
              <a:spcBef>
                <a:spcPct val="0"/>
              </a:spcBef>
            </a:pPr>
            <a:r>
              <a:rPr lang="en-US" b="1" dirty="0" smtClean="0"/>
              <a:t>19</a:t>
            </a:r>
            <a:r>
              <a:rPr lang="en-US" b="1" baseline="30000" dirty="0" smtClean="0"/>
              <a:t>th</a:t>
            </a:r>
            <a:r>
              <a:rPr lang="en-US" b="1" dirty="0" smtClean="0"/>
              <a:t> June 2013 - videoconference</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23</a:t>
            </a:r>
            <a:r>
              <a:rPr lang="en-GB" sz="4000" b="1" kern="0" baseline="30000" dirty="0" smtClean="0">
                <a:cs typeface="+mn-cs"/>
              </a:rPr>
              <a:t>rd</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899592" y="620688"/>
            <a:ext cx="7837487" cy="679773"/>
          </a:xfrm>
        </p:spPr>
        <p:txBody>
          <a:bodyPr lIns="0" tIns="0" rIns="0" bIns="0" anchor="b" anchorCtr="0"/>
          <a:lstStyle/>
          <a:p>
            <a:pPr marL="355600" indent="-263525">
              <a:lnSpc>
                <a:spcPct val="120000"/>
              </a:lnSpc>
              <a:spcBef>
                <a:spcPts val="600"/>
              </a:spcBef>
              <a:spcAft>
                <a:spcPts val="200"/>
              </a:spcAft>
            </a:pPr>
            <a:r>
              <a:rPr lang="en-US" sz="2800" dirty="0" smtClean="0">
                <a:solidFill>
                  <a:srgbClr val="264D74"/>
                </a:solidFill>
              </a:rPr>
              <a:t>II.1 Draft CAM Roadmap in the Region</a:t>
            </a:r>
          </a:p>
        </p:txBody>
      </p:sp>
      <p:graphicFrame>
        <p:nvGraphicFramePr>
          <p:cNvPr id="4" name="3 Tabla"/>
          <p:cNvGraphicFramePr>
            <a:graphicFrameLocks noGrp="1"/>
          </p:cNvGraphicFramePr>
          <p:nvPr/>
        </p:nvGraphicFramePr>
        <p:xfrm>
          <a:off x="323528" y="1700808"/>
          <a:ext cx="8640963" cy="4617680"/>
        </p:xfrm>
        <a:graphic>
          <a:graphicData uri="http://schemas.openxmlformats.org/drawingml/2006/table">
            <a:tbl>
              <a:tblPr firstRow="1" bandRow="1">
                <a:tableStyleId>{5C22544A-7EE6-4342-B048-85BDC9FD1C3A}</a:tableStyleId>
              </a:tblPr>
              <a:tblGrid>
                <a:gridCol w="3426588"/>
                <a:gridCol w="1397949"/>
                <a:gridCol w="3816426"/>
              </a:tblGrid>
              <a:tr h="648072">
                <a:tc>
                  <a:txBody>
                    <a:bodyPr/>
                    <a:lstStyle/>
                    <a:p>
                      <a:pPr algn="ctr"/>
                      <a:r>
                        <a:rPr lang="en-US" noProof="0" smtClean="0"/>
                        <a:t>Agreement</a:t>
                      </a:r>
                      <a:r>
                        <a:rPr lang="en-US" baseline="0" noProof="0" smtClean="0"/>
                        <a:t> </a:t>
                      </a:r>
                      <a:endParaRPr lang="en-US" noProof="0"/>
                    </a:p>
                  </a:txBody>
                  <a:tcPr/>
                </a:tc>
                <a:tc>
                  <a:txBody>
                    <a:bodyPr/>
                    <a:lstStyle/>
                    <a:p>
                      <a:pPr algn="ctr"/>
                      <a:r>
                        <a:rPr lang="en-US" noProof="0" smtClean="0"/>
                        <a:t>Committed date</a:t>
                      </a:r>
                      <a:endParaRPr lang="en-US" noProof="0"/>
                    </a:p>
                  </a:txBody>
                  <a:tcPr/>
                </a:tc>
                <a:tc>
                  <a:txBody>
                    <a:bodyPr/>
                    <a:lstStyle/>
                    <a:p>
                      <a:pPr algn="ctr"/>
                      <a:r>
                        <a:rPr lang="en-US" noProof="0" smtClean="0"/>
                        <a:t>Delivered date</a:t>
                      </a:r>
                      <a:endParaRPr lang="en-US" noProof="0"/>
                    </a:p>
                  </a:txBody>
                  <a:tcPr/>
                </a:tc>
              </a:tr>
              <a:tr h="370840">
                <a:tc>
                  <a:txBody>
                    <a:bodyPr/>
                    <a:lstStyle/>
                    <a:p>
                      <a:r>
                        <a:rPr lang="en-US" sz="1600" b="1" kern="1200" noProof="0" smtClean="0">
                          <a:solidFill>
                            <a:schemeClr val="dk1"/>
                          </a:solidFill>
                          <a:latin typeface="+mn-lt"/>
                          <a:ea typeface="+mn-ea"/>
                          <a:cs typeface="Arial" charset="0"/>
                        </a:rPr>
                        <a:t>Definition of available capacity and standard</a:t>
                      </a:r>
                      <a:r>
                        <a:rPr lang="en-US" sz="1600" b="1" kern="1200" baseline="0" noProof="0" smtClean="0">
                          <a:solidFill>
                            <a:schemeClr val="dk1"/>
                          </a:solidFill>
                          <a:latin typeface="+mn-lt"/>
                          <a:ea typeface="+mn-ea"/>
                          <a:cs typeface="Arial" charset="0"/>
                        </a:rPr>
                        <a:t> products</a:t>
                      </a:r>
                      <a:r>
                        <a:rPr lang="en-US" sz="1600" b="1" kern="1200" noProof="0" smtClean="0">
                          <a:solidFill>
                            <a:schemeClr val="dk1"/>
                          </a:solidFill>
                          <a:latin typeface="+mn-lt"/>
                          <a:ea typeface="+mn-ea"/>
                          <a:cs typeface="Arial" charset="0"/>
                        </a:rPr>
                        <a:t>, from Oct 2014 to Set 2028</a:t>
                      </a:r>
                      <a:endParaRPr lang="en-US" sz="1600" b="1"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noProof="0" smtClean="0"/>
                        <a:t>30 April</a:t>
                      </a:r>
                      <a:r>
                        <a:rPr lang="en-US" sz="1600" b="0" baseline="0" noProof="0" smtClean="0"/>
                        <a:t> </a:t>
                      </a:r>
                      <a:endParaRPr lang="en-US" sz="1600" b="0" noProof="0" smtClean="0"/>
                    </a:p>
                    <a:p>
                      <a:endParaRPr lang="en-US" sz="1600" b="0" noProof="0"/>
                    </a:p>
                  </a:txBody>
                  <a:tcPr/>
                </a:tc>
                <a:tc>
                  <a:txBody>
                    <a:bodyPr/>
                    <a:lstStyle/>
                    <a:p>
                      <a:r>
                        <a:rPr lang="en-US" sz="1600" b="0" noProof="0" smtClean="0"/>
                        <a:t>PT/SP border</a:t>
                      </a:r>
                      <a:r>
                        <a:rPr lang="en-US" sz="1600" b="0" baseline="0" noProof="0" smtClean="0"/>
                        <a:t> </a:t>
                      </a:r>
                      <a:r>
                        <a:rPr lang="en-US" sz="1600" b="0" noProof="0" smtClean="0"/>
                        <a:t> DELIVERED</a:t>
                      </a:r>
                      <a:r>
                        <a:rPr lang="en-US" sz="1600" b="0" baseline="0" noProof="0" smtClean="0"/>
                        <a:t> </a:t>
                      </a:r>
                      <a:r>
                        <a:rPr lang="en-US" sz="1600" b="0" noProof="0" smtClean="0"/>
                        <a:t>– 30 April </a:t>
                      </a:r>
                      <a:endParaRPr lang="en-US" sz="1600" b="0" baseline="0" noProof="0" smtClean="0"/>
                    </a:p>
                    <a:p>
                      <a:endParaRPr lang="en-US" sz="1600" b="0" baseline="0" noProof="0" smtClean="0"/>
                    </a:p>
                    <a:p>
                      <a:r>
                        <a:rPr lang="en-US" sz="1600" b="0" baseline="0" noProof="0" smtClean="0"/>
                        <a:t>FR/SP border </a:t>
                      </a:r>
                      <a:r>
                        <a:rPr lang="en-US" sz="1600" b="1" baseline="0" noProof="0" smtClean="0">
                          <a:solidFill>
                            <a:srgbClr val="FF0000"/>
                          </a:solidFill>
                        </a:rPr>
                        <a:t>PENDING</a:t>
                      </a:r>
                      <a:endParaRPr lang="en-US" sz="1600" b="1" noProof="0">
                        <a:solidFill>
                          <a:srgbClr val="FF0000"/>
                        </a:solidFill>
                      </a:endParaRPr>
                    </a:p>
                  </a:txBody>
                  <a:tcPr/>
                </a:tc>
              </a:tr>
              <a:tr h="1165448">
                <a:tc>
                  <a:txBody>
                    <a:bodyPr/>
                    <a:lstStyle/>
                    <a:p>
                      <a:r>
                        <a:rPr lang="en-US" sz="1600" b="1" kern="1200" noProof="0" smtClean="0">
                          <a:solidFill>
                            <a:schemeClr val="dk1"/>
                          </a:solidFill>
                          <a:latin typeface="+mn-lt"/>
                          <a:ea typeface="+mn-ea"/>
                          <a:cs typeface="Arial" charset="0"/>
                        </a:rPr>
                        <a:t>Proposal of capacity split for the different auctions - LT</a:t>
                      </a:r>
                      <a:endParaRPr lang="en-US" sz="1600" b="1"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noProof="0" smtClean="0"/>
                        <a:t>30 April</a:t>
                      </a:r>
                      <a:r>
                        <a:rPr lang="en-US" sz="1600" b="0" baseline="0" noProof="0" smtClean="0"/>
                        <a:t> </a:t>
                      </a:r>
                      <a:endParaRPr lang="en-US" sz="1600" b="0" noProof="0" smtClean="0"/>
                    </a:p>
                    <a:p>
                      <a:endParaRPr lang="en-US" sz="1600" b="0" noProof="0"/>
                    </a:p>
                  </a:txBody>
                  <a:tcPr/>
                </a:tc>
                <a:tc>
                  <a:txBody>
                    <a:bodyPr/>
                    <a:lstStyle/>
                    <a:p>
                      <a:r>
                        <a:rPr lang="en-US" sz="1600" b="0" noProof="0" smtClean="0"/>
                        <a:t>PT/SP border</a:t>
                      </a:r>
                      <a:r>
                        <a:rPr lang="en-US" sz="1600" b="0" baseline="0" noProof="0" smtClean="0"/>
                        <a:t> </a:t>
                      </a:r>
                      <a:r>
                        <a:rPr lang="en-US" sz="1600" b="0" noProof="0" smtClean="0"/>
                        <a:t> DELIVERED</a:t>
                      </a:r>
                      <a:r>
                        <a:rPr lang="en-US" sz="1600" b="0" baseline="0" noProof="0" smtClean="0"/>
                        <a:t> </a:t>
                      </a:r>
                      <a:r>
                        <a:rPr lang="en-US" sz="1600" b="0" noProof="0" smtClean="0"/>
                        <a:t>– 30 April </a:t>
                      </a:r>
                      <a:endParaRPr lang="en-US" sz="1600" b="0" baseline="0" noProof="0" smtClean="0"/>
                    </a:p>
                    <a:p>
                      <a:endParaRPr lang="en-US" sz="1600" b="0" baseline="0" noProof="0" smtClean="0"/>
                    </a:p>
                    <a:p>
                      <a:r>
                        <a:rPr lang="en-US" sz="1600" b="0" baseline="0" noProof="0" smtClean="0"/>
                        <a:t>FR/SP border </a:t>
                      </a:r>
                      <a:r>
                        <a:rPr lang="en-US" sz="1600" b="1" baseline="0" noProof="0" smtClean="0">
                          <a:solidFill>
                            <a:srgbClr val="FF0000"/>
                          </a:solidFill>
                        </a:rPr>
                        <a:t>PENDING</a:t>
                      </a:r>
                      <a:endParaRPr lang="en-US" sz="1600" b="1" noProof="0">
                        <a:solidFill>
                          <a:srgbClr val="FF0000"/>
                        </a:solidFill>
                      </a:endParaRPr>
                    </a:p>
                  </a:txBody>
                  <a:tcPr/>
                </a:tc>
              </a:tr>
              <a:tr h="370840">
                <a:tc>
                  <a:txBody>
                    <a:bodyPr/>
                    <a:lstStyle/>
                    <a:p>
                      <a:pPr marL="0" marR="0" lvl="4" indent="0" algn="just" defTabSz="914400" rtl="0" eaLnBrk="1" fontAlgn="auto" latinLnBrk="0" hangingPunct="1">
                        <a:lnSpc>
                          <a:spcPct val="100000"/>
                        </a:lnSpc>
                        <a:spcBef>
                          <a:spcPts val="600"/>
                        </a:spcBef>
                        <a:spcAft>
                          <a:spcPts val="0"/>
                        </a:spcAft>
                        <a:buClrTx/>
                        <a:buSzTx/>
                        <a:buFont typeface="Arial" pitchFamily="34" charset="0"/>
                        <a:buNone/>
                        <a:tabLst>
                          <a:tab pos="809625" algn="l"/>
                        </a:tabLst>
                        <a:defRPr/>
                      </a:pPr>
                      <a:r>
                        <a:rPr lang="en-US" sz="1600" b="1" kern="1200" noProof="0" smtClean="0">
                          <a:solidFill>
                            <a:schemeClr val="dk1"/>
                          </a:solidFill>
                          <a:latin typeface="+mn-lt"/>
                          <a:ea typeface="+mn-ea"/>
                          <a:cs typeface="Arial" charset="0"/>
                        </a:rPr>
                        <a:t>Proposals of Short Term decisions on the initial products and the calendar</a:t>
                      </a:r>
                    </a:p>
                  </a:txBody>
                  <a:tcPr/>
                </a:tc>
                <a:tc>
                  <a:txBody>
                    <a:bodyPr/>
                    <a:lstStyle/>
                    <a:p>
                      <a:r>
                        <a:rPr lang="en-US" sz="1600" b="0" noProof="0" smtClean="0"/>
                        <a:t>Before 10th May</a:t>
                      </a:r>
                      <a:endParaRPr lang="en-US" sz="1600" b="0" noProof="0"/>
                    </a:p>
                  </a:txBody>
                  <a:tcPr/>
                </a:tc>
                <a:tc>
                  <a:txBody>
                    <a:bodyPr/>
                    <a:lstStyle/>
                    <a:p>
                      <a:r>
                        <a:rPr lang="en-US" sz="1600" b="0" noProof="0" smtClean="0"/>
                        <a:t>PC</a:t>
                      </a:r>
                      <a:r>
                        <a:rPr lang="en-US" sz="1600" b="0" baseline="0" noProof="0" smtClean="0"/>
                        <a:t> ongoing in France until 26 June</a:t>
                      </a:r>
                      <a:endParaRPr lang="en-US" sz="1600" b="0" noProof="0"/>
                    </a:p>
                  </a:txBody>
                  <a:tcPr/>
                </a:tc>
              </a:tr>
              <a:tr h="370840">
                <a:tc>
                  <a:txBody>
                    <a:bodyPr/>
                    <a:lstStyle/>
                    <a:p>
                      <a:pPr marL="0" marR="0" lvl="4" indent="0" algn="just" defTabSz="914400" rtl="0" eaLnBrk="1" fontAlgn="auto" latinLnBrk="0" hangingPunct="1">
                        <a:lnSpc>
                          <a:spcPct val="100000"/>
                        </a:lnSpc>
                        <a:spcBef>
                          <a:spcPts val="600"/>
                        </a:spcBef>
                        <a:spcAft>
                          <a:spcPts val="0"/>
                        </a:spcAft>
                        <a:buClrTx/>
                        <a:buSzTx/>
                        <a:buFont typeface="Arial" pitchFamily="34" charset="0"/>
                        <a:buNone/>
                        <a:tabLst>
                          <a:tab pos="809625" algn="l"/>
                        </a:tabLst>
                        <a:defRPr/>
                      </a:pPr>
                      <a:r>
                        <a:rPr lang="en-US" sz="1600" b="1" kern="1200" noProof="0" smtClean="0">
                          <a:solidFill>
                            <a:schemeClr val="dk1"/>
                          </a:solidFill>
                          <a:latin typeface="+mn-lt"/>
                          <a:ea typeface="+mn-ea"/>
                          <a:cs typeface="Arial" charset="0"/>
                        </a:rPr>
                        <a:t>Detailed definition</a:t>
                      </a:r>
                      <a:r>
                        <a:rPr lang="en-US" sz="1600" b="1" kern="1200" baseline="0" noProof="0" smtClean="0">
                          <a:solidFill>
                            <a:schemeClr val="dk1"/>
                          </a:solidFill>
                          <a:latin typeface="+mn-lt"/>
                          <a:ea typeface="+mn-ea"/>
                          <a:cs typeface="Arial" charset="0"/>
                        </a:rPr>
                        <a:t> of IT development</a:t>
                      </a:r>
                      <a:endParaRPr lang="en-US" sz="1600" b="1" kern="1200" noProof="0" smtClean="0">
                        <a:solidFill>
                          <a:schemeClr val="dk1"/>
                        </a:solidFill>
                        <a:latin typeface="+mn-lt"/>
                        <a:ea typeface="+mn-ea"/>
                        <a:cs typeface="Arial" charset="0"/>
                      </a:endParaRPr>
                    </a:p>
                  </a:txBody>
                  <a:tcPr/>
                </a:tc>
                <a:tc>
                  <a:txBody>
                    <a:bodyPr/>
                    <a:lstStyle/>
                    <a:p>
                      <a:r>
                        <a:rPr lang="en-US" sz="1600" b="0" noProof="0" smtClean="0"/>
                        <a:t>30 April </a:t>
                      </a:r>
                      <a:endParaRPr lang="en-US" sz="1600" b="0" noProof="0"/>
                    </a:p>
                  </a:txBody>
                  <a:tcPr/>
                </a:tc>
                <a:tc>
                  <a:txBody>
                    <a:bodyPr/>
                    <a:lstStyle/>
                    <a:p>
                      <a:r>
                        <a:rPr lang="en-US" sz="1600" b="1" noProof="0" smtClean="0">
                          <a:solidFill>
                            <a:srgbClr val="FF0000"/>
                          </a:solidFill>
                        </a:rPr>
                        <a:t>NOT</a:t>
                      </a:r>
                      <a:r>
                        <a:rPr lang="en-US" sz="1600" b="1" baseline="0" noProof="0" smtClean="0">
                          <a:solidFill>
                            <a:srgbClr val="FF0000"/>
                          </a:solidFill>
                        </a:rPr>
                        <a:t> DELIVERED </a:t>
                      </a:r>
                      <a:endParaRPr lang="en-US" sz="1600" b="1" noProof="0">
                        <a:solidFill>
                          <a:srgbClr val="FF0000"/>
                        </a:solidFill>
                      </a:endParaRPr>
                    </a:p>
                  </a:txBody>
                  <a:tcPr/>
                </a:tc>
              </a:tr>
              <a:tr h="370840">
                <a:tc>
                  <a:txBody>
                    <a:bodyPr/>
                    <a:lstStyle/>
                    <a:p>
                      <a:r>
                        <a:rPr lang="en-US" sz="1600" b="1" noProof="0" smtClean="0"/>
                        <a:t>Approval of CAM Roadmap by NRAs</a:t>
                      </a:r>
                      <a:endParaRPr lang="en-US" sz="1600" b="1" noProof="0"/>
                    </a:p>
                  </a:txBody>
                  <a:tcPr/>
                </a:tc>
                <a:tc>
                  <a:txBody>
                    <a:bodyPr/>
                    <a:lstStyle/>
                    <a:p>
                      <a:r>
                        <a:rPr lang="en-US" sz="1600" b="0" noProof="0" smtClean="0"/>
                        <a:t>March</a:t>
                      </a:r>
                      <a:r>
                        <a:rPr lang="en-US" sz="1600" b="0" baseline="0" noProof="0" smtClean="0"/>
                        <a:t> 2013</a:t>
                      </a:r>
                      <a:endParaRPr lang="en-US" sz="1600" b="0" noProof="0"/>
                    </a:p>
                  </a:txBody>
                  <a:tcPr/>
                </a:tc>
                <a:tc>
                  <a:txBody>
                    <a:bodyPr/>
                    <a:lstStyle/>
                    <a:p>
                      <a:r>
                        <a:rPr lang="en-US" sz="1600" b="0" noProof="0" dirty="0" smtClean="0"/>
                        <a:t>DELAYED</a:t>
                      </a:r>
                      <a:r>
                        <a:rPr lang="en-US" sz="1600" b="0" baseline="0" noProof="0" dirty="0" smtClean="0"/>
                        <a:t> - </a:t>
                      </a:r>
                      <a:r>
                        <a:rPr lang="en-US" sz="1600" b="0" noProof="0" dirty="0" smtClean="0"/>
                        <a:t>June 2013</a:t>
                      </a:r>
                      <a:endParaRPr lang="en-US" sz="1600" b="0" noProof="0" dirty="0"/>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179512" y="1340768"/>
            <a:ext cx="8605464" cy="5301208"/>
          </a:xfrm>
        </p:spPr>
        <p:txBody>
          <a:bodyPr/>
          <a:lstStyle/>
          <a:p>
            <a:pPr marL="0" lvl="1" indent="0" algn="just">
              <a:spcBef>
                <a:spcPts val="600"/>
              </a:spcBef>
              <a:spcAft>
                <a:spcPts val="600"/>
              </a:spcAft>
              <a:buNone/>
              <a:tabLst>
                <a:tab pos="0" algn="l"/>
              </a:tabLst>
              <a:defRPr/>
            </a:pPr>
            <a:r>
              <a:rPr lang="en-GB" sz="1800" b="1" dirty="0" smtClean="0">
                <a:latin typeface="+mj-lt"/>
              </a:rPr>
              <a:t>Next steps:</a:t>
            </a:r>
          </a:p>
          <a:p>
            <a:pPr marL="809625" lvl="1" indent="-809625" algn="just">
              <a:spcBef>
                <a:spcPts val="600"/>
              </a:spcBef>
              <a:spcAft>
                <a:spcPts val="600"/>
              </a:spcAft>
              <a:buNone/>
              <a:tabLst>
                <a:tab pos="809625" algn="l"/>
              </a:tabLst>
              <a:defRPr/>
            </a:pPr>
            <a:r>
              <a:rPr lang="en-GB" sz="2000" b="1" u="sng" kern="1200" dirty="0" smtClean="0">
                <a:latin typeface="+mj-lt"/>
                <a:ea typeface="+mn-ea"/>
                <a:cs typeface="Arial" charset="0"/>
              </a:rPr>
              <a:t>Definition of IT system modification</a:t>
            </a:r>
            <a:r>
              <a:rPr lang="en-GB" sz="2000" b="1" dirty="0" smtClean="0">
                <a:latin typeface="+mj-lt"/>
                <a:cs typeface="Arial" charset="0"/>
              </a:rPr>
              <a:t>                                       DEADLINE</a:t>
            </a:r>
          </a:p>
          <a:p>
            <a:pPr marL="450850" lvl="1" indent="-273050" algn="just">
              <a:spcBef>
                <a:spcPts val="600"/>
              </a:spcBef>
              <a:spcAft>
                <a:spcPts val="600"/>
              </a:spcAft>
              <a:buClrTx/>
              <a:buFont typeface="Wingdings" pitchFamily="2" charset="2"/>
              <a:buChar char="ü"/>
              <a:tabLst>
                <a:tab pos="450850" algn="l"/>
              </a:tabLst>
              <a:defRPr/>
            </a:pPr>
            <a:r>
              <a:rPr lang="en-GB" sz="1800" b="1" dirty="0" smtClean="0">
                <a:latin typeface="+mj-lt"/>
                <a:cs typeface="Arial" charset="0"/>
              </a:rPr>
              <a:t>TSOs to present NRAs an </a:t>
            </a:r>
            <a:r>
              <a:rPr lang="en-GB" sz="1800" b="1" u="sng" dirty="0" smtClean="0">
                <a:latin typeface="+mj-lt"/>
                <a:cs typeface="Arial" charset="0"/>
              </a:rPr>
              <a:t>Implementation plan</a:t>
            </a:r>
            <a:r>
              <a:rPr lang="en-GB" sz="1800" b="1" dirty="0" smtClean="0">
                <a:latin typeface="+mj-lt"/>
                <a:cs typeface="Arial" charset="0"/>
              </a:rPr>
              <a:t> ------------------ 19 July 2013</a:t>
            </a:r>
          </a:p>
          <a:p>
            <a:pPr marL="903288" lvl="3" indent="-274638" algn="just">
              <a:spcBef>
                <a:spcPts val="600"/>
              </a:spcBef>
              <a:spcAft>
                <a:spcPts val="600"/>
              </a:spcAft>
              <a:buClrTx/>
              <a:buFont typeface="Arial" pitchFamily="34" charset="0"/>
              <a:buChar char="•"/>
              <a:tabLst>
                <a:tab pos="903288" algn="l"/>
              </a:tabLst>
              <a:defRPr/>
            </a:pPr>
            <a:r>
              <a:rPr lang="en-GB" sz="1900" u="sng" kern="1200" dirty="0" smtClean="0">
                <a:latin typeface="+mj-lt"/>
                <a:cs typeface="Arial" charset="0"/>
              </a:rPr>
              <a:t>Capacity booking platform</a:t>
            </a:r>
          </a:p>
          <a:p>
            <a:pPr marL="903288" lvl="3" indent="-274638" algn="just">
              <a:spcBef>
                <a:spcPts val="600"/>
              </a:spcBef>
              <a:spcAft>
                <a:spcPts val="600"/>
              </a:spcAft>
              <a:buClrTx/>
              <a:buFont typeface="Arial" pitchFamily="34" charset="0"/>
              <a:buChar char="•"/>
              <a:tabLst>
                <a:tab pos="903288" algn="l"/>
              </a:tabLst>
              <a:defRPr/>
            </a:pPr>
            <a:r>
              <a:rPr lang="en-GB" sz="1900" kern="1200" dirty="0" smtClean="0">
                <a:latin typeface="+mj-lt"/>
                <a:cs typeface="Arial" charset="0"/>
              </a:rPr>
              <a:t>Detailed </a:t>
            </a:r>
            <a:r>
              <a:rPr lang="en-GB" sz="1900" u="sng" kern="1200" dirty="0" smtClean="0">
                <a:latin typeface="+mj-lt"/>
                <a:cs typeface="Arial" charset="0"/>
              </a:rPr>
              <a:t>changes in the IT systems </a:t>
            </a:r>
            <a:r>
              <a:rPr lang="en-GB" sz="1900" kern="1200" dirty="0" smtClean="0">
                <a:latin typeface="+mj-lt"/>
                <a:cs typeface="Arial" charset="0"/>
              </a:rPr>
              <a:t>to use and integrate the information from the capacity auctions procedures and the nomination, </a:t>
            </a:r>
            <a:r>
              <a:rPr lang="en-GB" sz="1900" kern="1200" dirty="0" err="1" smtClean="0">
                <a:latin typeface="+mj-lt"/>
                <a:cs typeface="Arial" charset="0"/>
              </a:rPr>
              <a:t>renominations</a:t>
            </a:r>
            <a:r>
              <a:rPr lang="en-GB" sz="1900" kern="1200" dirty="0" smtClean="0">
                <a:latin typeface="+mj-lt"/>
                <a:cs typeface="Arial" charset="0"/>
              </a:rPr>
              <a:t> procedures, secondary market...</a:t>
            </a:r>
          </a:p>
          <a:p>
            <a:pPr marL="903288" lvl="3" indent="-274638" algn="just">
              <a:spcBef>
                <a:spcPts val="600"/>
              </a:spcBef>
              <a:spcAft>
                <a:spcPts val="600"/>
              </a:spcAft>
              <a:buClrTx/>
              <a:buFont typeface="Arial" pitchFamily="34" charset="0"/>
              <a:buChar char="•"/>
              <a:tabLst>
                <a:tab pos="903288" algn="l"/>
              </a:tabLst>
              <a:defRPr/>
            </a:pPr>
            <a:r>
              <a:rPr lang="en-GB" sz="1900" u="sng" dirty="0" smtClean="0">
                <a:latin typeface="+mj-lt"/>
                <a:cs typeface="Arial" charset="0"/>
              </a:rPr>
              <a:t>Deadlines</a:t>
            </a:r>
            <a:r>
              <a:rPr lang="en-GB" sz="1900" dirty="0" smtClean="0">
                <a:latin typeface="+mj-lt"/>
                <a:cs typeface="Arial" charset="0"/>
              </a:rPr>
              <a:t> for implementation.</a:t>
            </a:r>
          </a:p>
          <a:p>
            <a:pPr marL="903288" lvl="3" indent="-274638" algn="just">
              <a:spcBef>
                <a:spcPts val="600"/>
              </a:spcBef>
              <a:spcAft>
                <a:spcPts val="600"/>
              </a:spcAft>
              <a:buClrTx/>
              <a:buFont typeface="Arial" pitchFamily="34" charset="0"/>
              <a:buChar char="•"/>
              <a:tabLst>
                <a:tab pos="903288" algn="l"/>
              </a:tabLst>
              <a:defRPr/>
            </a:pPr>
            <a:r>
              <a:rPr lang="en-GB" sz="1900" dirty="0" smtClean="0">
                <a:latin typeface="+mj-lt"/>
                <a:cs typeface="Arial" charset="0"/>
              </a:rPr>
              <a:t>Requirements of the </a:t>
            </a:r>
            <a:r>
              <a:rPr lang="en-GB" sz="1900" u="sng" dirty="0" smtClean="0">
                <a:latin typeface="+mj-lt"/>
                <a:cs typeface="Arial" charset="0"/>
              </a:rPr>
              <a:t>users IT system </a:t>
            </a:r>
            <a:r>
              <a:rPr lang="en-GB" sz="1900" dirty="0" smtClean="0">
                <a:latin typeface="+mj-lt"/>
                <a:cs typeface="Arial" charset="0"/>
              </a:rPr>
              <a:t>to access TSOs systems.</a:t>
            </a:r>
          </a:p>
          <a:p>
            <a:pPr marL="903288" lvl="3" indent="-274638" algn="just">
              <a:spcBef>
                <a:spcPts val="600"/>
              </a:spcBef>
              <a:spcAft>
                <a:spcPts val="600"/>
              </a:spcAft>
              <a:buClrTx/>
              <a:buFont typeface="Arial" pitchFamily="34" charset="0"/>
              <a:buChar char="•"/>
              <a:tabLst>
                <a:tab pos="903288" algn="l"/>
              </a:tabLst>
              <a:defRPr/>
            </a:pPr>
            <a:r>
              <a:rPr lang="en-GB" sz="1900" dirty="0" smtClean="0">
                <a:latin typeface="+mj-lt"/>
                <a:cs typeface="Arial" charset="0"/>
              </a:rPr>
              <a:t>Calendar for </a:t>
            </a:r>
            <a:r>
              <a:rPr lang="en-GB" sz="1900" u="sng" dirty="0" smtClean="0">
                <a:latin typeface="+mj-lt"/>
                <a:cs typeface="Arial" charset="0"/>
              </a:rPr>
              <a:t>testing</a:t>
            </a:r>
            <a:r>
              <a:rPr lang="en-GB" sz="1900" dirty="0" smtClean="0">
                <a:latin typeface="+mj-lt"/>
                <a:cs typeface="Arial" charset="0"/>
              </a:rPr>
              <a:t> the TSOs IT systems.</a:t>
            </a:r>
          </a:p>
          <a:p>
            <a:pPr marL="903288" lvl="3" indent="-274638" algn="just">
              <a:spcBef>
                <a:spcPts val="600"/>
              </a:spcBef>
              <a:spcAft>
                <a:spcPts val="600"/>
              </a:spcAft>
              <a:buNone/>
              <a:tabLst>
                <a:tab pos="903288" algn="l"/>
              </a:tabLst>
              <a:defRPr/>
            </a:pPr>
            <a:r>
              <a:rPr lang="en-GB" sz="1900" dirty="0" smtClean="0">
                <a:latin typeface="+mj-lt"/>
                <a:cs typeface="Arial" charset="0"/>
              </a:rPr>
              <a:t>IT systems implementation should start in September 2013 at the latest.</a:t>
            </a:r>
          </a:p>
          <a:p>
            <a:pPr marL="1625600" lvl="3" indent="-266700" algn="just">
              <a:spcBef>
                <a:spcPts val="600"/>
              </a:spcBef>
              <a:spcAft>
                <a:spcPts val="600"/>
              </a:spcAft>
              <a:buNone/>
              <a:tabLst>
                <a:tab pos="809625" algn="l"/>
              </a:tabLst>
              <a:defRPr/>
            </a:pPr>
            <a:endParaRPr lang="en-GB" sz="1800" dirty="0" smtClean="0">
              <a:cs typeface="Arial" charset="0"/>
            </a:endParaRPr>
          </a:p>
        </p:txBody>
      </p:sp>
      <p:sp>
        <p:nvSpPr>
          <p:cNvPr id="8" name="Rectangle 2"/>
          <p:cNvSpPr>
            <a:spLocks noGrp="1" noChangeArrowheads="1"/>
          </p:cNvSpPr>
          <p:nvPr>
            <p:ph type="title"/>
          </p:nvPr>
        </p:nvSpPr>
        <p:spPr>
          <a:xfrm>
            <a:off x="899592" y="620688"/>
            <a:ext cx="7837487" cy="679773"/>
          </a:xfrm>
        </p:spPr>
        <p:txBody>
          <a:bodyPr lIns="0" tIns="0" rIns="0" bIns="0" anchor="b" anchorCtr="0"/>
          <a:lstStyle/>
          <a:p>
            <a:pPr marL="355600" indent="-263525">
              <a:lnSpc>
                <a:spcPct val="120000"/>
              </a:lnSpc>
              <a:spcBef>
                <a:spcPts val="600"/>
              </a:spcBef>
              <a:spcAft>
                <a:spcPts val="200"/>
              </a:spcAft>
            </a:pPr>
            <a:r>
              <a:rPr lang="en-US" sz="2800" dirty="0" smtClean="0">
                <a:solidFill>
                  <a:srgbClr val="264D74"/>
                </a:solidFill>
              </a:rPr>
              <a:t>II.1 Draft CAM Roadmap in the Region</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9" name="8 Rectángulo"/>
          <p:cNvSpPr/>
          <p:nvPr/>
        </p:nvSpPr>
        <p:spPr>
          <a:xfrm>
            <a:off x="179512" y="1412777"/>
            <a:ext cx="8784976" cy="3765133"/>
          </a:xfrm>
          <a:prstGeom prst="rect">
            <a:avLst/>
          </a:prstGeom>
        </p:spPr>
        <p:txBody>
          <a:bodyPr wrap="square">
            <a:spAutoFit/>
          </a:bodyPr>
          <a:lstStyle/>
          <a:p>
            <a:pPr marL="361950" lvl="0" indent="-361950">
              <a:spcBef>
                <a:spcPts val="700"/>
              </a:spcBef>
              <a:spcAft>
                <a:spcPts val="0"/>
              </a:spcAft>
            </a:pPr>
            <a:r>
              <a:rPr lang="en-GB" b="1" dirty="0" smtClean="0"/>
              <a:t>Next steps:</a:t>
            </a:r>
          </a:p>
          <a:p>
            <a:pPr marL="361950" lvl="0" indent="-361950">
              <a:spcBef>
                <a:spcPts val="700"/>
              </a:spcBef>
              <a:spcAft>
                <a:spcPts val="0"/>
              </a:spcAft>
            </a:pPr>
            <a:r>
              <a:rPr lang="en-GB" sz="2000" b="1" u="sng" dirty="0" smtClean="0">
                <a:cs typeface="Arial" charset="0"/>
              </a:rPr>
              <a:t>Regulatory needs </a:t>
            </a:r>
            <a:r>
              <a:rPr lang="en-GB" sz="2000" b="1" dirty="0" smtClean="0">
                <a:cs typeface="Arial" charset="0"/>
              </a:rPr>
              <a:t>(I</a:t>
            </a:r>
            <a:r>
              <a:rPr lang="en-GB" sz="2000" b="1" dirty="0" smtClean="0">
                <a:latin typeface="+mj-lt"/>
                <a:ea typeface="ＭＳ Ｐゴシック" pitchFamily="-108" charset="-128"/>
                <a:cs typeface="Arial" charset="0"/>
              </a:rPr>
              <a:t>)                                                                DEADLINE</a:t>
            </a:r>
          </a:p>
          <a:p>
            <a:pPr marL="266700" lvl="1" indent="-266700" algn="just">
              <a:spcBef>
                <a:spcPts val="700"/>
              </a:spcBef>
              <a:spcAft>
                <a:spcPts val="0"/>
              </a:spcAft>
              <a:buFont typeface="Wingdings" pitchFamily="2" charset="2"/>
              <a:buChar char="ü"/>
              <a:tabLst>
                <a:tab pos="266700" algn="l"/>
              </a:tabLst>
              <a:defRPr/>
            </a:pPr>
            <a:r>
              <a:rPr lang="en-GB" sz="1600" b="1" dirty="0" smtClean="0">
                <a:cs typeface="Arial" charset="0"/>
              </a:rPr>
              <a:t>TSOs to propose regulators ------------------------------------------------------    15 Sep 2013</a:t>
            </a:r>
          </a:p>
          <a:p>
            <a:pPr marL="266700" lvl="1" indent="-266700" algn="just">
              <a:spcBef>
                <a:spcPts val="700"/>
              </a:spcBef>
              <a:spcAft>
                <a:spcPts val="0"/>
              </a:spcAft>
              <a:tabLst>
                <a:tab pos="266700" algn="l"/>
              </a:tabLst>
              <a:defRPr/>
            </a:pPr>
            <a:r>
              <a:rPr lang="en-GB" sz="1600" b="1" dirty="0" smtClean="0">
                <a:cs typeface="Arial" charset="0"/>
              </a:rPr>
              <a:t>	</a:t>
            </a:r>
            <a:r>
              <a:rPr lang="en-GB" sz="1600" dirty="0" smtClean="0">
                <a:cs typeface="Arial" charset="0"/>
              </a:rPr>
              <a:t>From Oct-2014 till Sep-2028, at the countries’ borders, and in both directions:</a:t>
            </a:r>
            <a:endParaRPr lang="en-GB" sz="1600" b="1" dirty="0" smtClean="0">
              <a:cs typeface="Arial" charset="0"/>
            </a:endParaRPr>
          </a:p>
          <a:p>
            <a:pPr marL="542925" lvl="2" indent="-276225" algn="just">
              <a:spcBef>
                <a:spcPts val="700"/>
              </a:spcBef>
              <a:spcAft>
                <a:spcPts val="600"/>
              </a:spcAft>
              <a:buFont typeface="Arial" pitchFamily="34" charset="0"/>
              <a:buChar char="•"/>
              <a:tabLst>
                <a:tab pos="542925" algn="l"/>
              </a:tabLst>
              <a:defRPr/>
            </a:pPr>
            <a:r>
              <a:rPr lang="en-GB" sz="1600" dirty="0" smtClean="0">
                <a:cs typeface="Arial" charset="0"/>
              </a:rPr>
              <a:t>Detail of </a:t>
            </a:r>
            <a:r>
              <a:rPr lang="en-GB" sz="1600" u="sng" dirty="0" smtClean="0">
                <a:cs typeface="Arial" charset="0"/>
              </a:rPr>
              <a:t>available capacity </a:t>
            </a:r>
            <a:r>
              <a:rPr lang="en-GB" sz="1600" dirty="0" smtClean="0">
                <a:cs typeface="Arial" charset="0"/>
              </a:rPr>
              <a:t>(</a:t>
            </a:r>
            <a:r>
              <a:rPr lang="en-GB" sz="1600" dirty="0" err="1" smtClean="0">
                <a:cs typeface="Arial" charset="0"/>
              </a:rPr>
              <a:t>MWh</a:t>
            </a:r>
            <a:r>
              <a:rPr lang="en-GB" sz="1600" dirty="0" smtClean="0">
                <a:cs typeface="Arial" charset="0"/>
              </a:rPr>
              <a:t>/day),</a:t>
            </a:r>
            <a:r>
              <a:rPr lang="en-GB" sz="1600" u="sng" dirty="0" smtClean="0">
                <a:cs typeface="Arial" charset="0"/>
              </a:rPr>
              <a:t> split LT/ST </a:t>
            </a:r>
            <a:r>
              <a:rPr lang="en-GB" sz="1600" dirty="0" smtClean="0">
                <a:cs typeface="Arial" charset="0"/>
              </a:rPr>
              <a:t>capacity to be offered to the market.</a:t>
            </a:r>
          </a:p>
          <a:p>
            <a:pPr marL="542925" lvl="2" indent="-276225" algn="just">
              <a:spcBef>
                <a:spcPts val="700"/>
              </a:spcBef>
              <a:spcAft>
                <a:spcPts val="600"/>
              </a:spcAft>
              <a:buFont typeface="Arial" pitchFamily="34" charset="0"/>
              <a:buChar char="•"/>
              <a:tabLst>
                <a:tab pos="542925" algn="l"/>
              </a:tabLst>
              <a:defRPr/>
            </a:pPr>
            <a:r>
              <a:rPr lang="en-GB" sz="1600" dirty="0" smtClean="0">
                <a:cs typeface="Arial" charset="0"/>
              </a:rPr>
              <a:t>Definition of </a:t>
            </a:r>
            <a:r>
              <a:rPr lang="en-GB" sz="1600" u="sng" dirty="0" smtClean="0">
                <a:cs typeface="Arial" charset="0"/>
              </a:rPr>
              <a:t>standard products </a:t>
            </a:r>
            <a:r>
              <a:rPr lang="en-GB" sz="1600" dirty="0" smtClean="0">
                <a:cs typeface="Arial" charset="0"/>
              </a:rPr>
              <a:t>(</a:t>
            </a:r>
            <a:r>
              <a:rPr lang="en-GB" sz="1600" dirty="0" err="1" smtClean="0">
                <a:cs typeface="Arial" charset="0"/>
              </a:rPr>
              <a:t>MWh</a:t>
            </a:r>
            <a:r>
              <a:rPr lang="en-GB" sz="1600" dirty="0" smtClean="0">
                <a:cs typeface="Arial" charset="0"/>
              </a:rPr>
              <a:t>/day to be offered as yearly products, quarterly products, monthly products and daily products).</a:t>
            </a:r>
          </a:p>
          <a:p>
            <a:pPr marL="542925" lvl="2" indent="-276225" algn="just">
              <a:spcBef>
                <a:spcPts val="700"/>
              </a:spcBef>
              <a:spcAft>
                <a:spcPts val="0"/>
              </a:spcAft>
              <a:buFont typeface="Arial" pitchFamily="34" charset="0"/>
              <a:buChar char="•"/>
              <a:tabLst>
                <a:tab pos="542925" algn="l"/>
              </a:tabLst>
              <a:defRPr/>
            </a:pPr>
            <a:r>
              <a:rPr lang="en-GB" sz="1600" dirty="0" smtClean="0">
                <a:cs typeface="Arial" charset="0"/>
              </a:rPr>
              <a:t>N</a:t>
            </a:r>
            <a:r>
              <a:rPr lang="en-GB" sz="1600" u="sng" dirty="0" smtClean="0">
                <a:cs typeface="Arial" charset="0"/>
              </a:rPr>
              <a:t>omination and </a:t>
            </a:r>
            <a:r>
              <a:rPr lang="en-GB" sz="1600" u="sng" dirty="0" err="1" smtClean="0">
                <a:cs typeface="Arial" charset="0"/>
              </a:rPr>
              <a:t>renomination</a:t>
            </a:r>
            <a:r>
              <a:rPr lang="en-GB" sz="1600" u="sng" dirty="0" smtClean="0">
                <a:cs typeface="Arial" charset="0"/>
              </a:rPr>
              <a:t> calendar</a:t>
            </a:r>
            <a:endParaRPr lang="en-GB" sz="1600" dirty="0" smtClean="0">
              <a:cs typeface="Arial" charset="0"/>
            </a:endParaRPr>
          </a:p>
          <a:p>
            <a:pPr marL="266700" lvl="2" algn="just">
              <a:spcBef>
                <a:spcPts val="700"/>
              </a:spcBef>
              <a:spcAft>
                <a:spcPts val="0"/>
              </a:spcAft>
              <a:tabLst>
                <a:tab pos="266700" algn="l"/>
              </a:tabLst>
              <a:defRPr/>
            </a:pPr>
            <a:r>
              <a:rPr lang="en-GB" sz="1600" dirty="0" smtClean="0">
                <a:cs typeface="Arial" charset="0"/>
              </a:rPr>
              <a:t>They will also propose a detailed description of </a:t>
            </a:r>
            <a:r>
              <a:rPr lang="en-GB" sz="1600" u="sng" dirty="0" smtClean="0">
                <a:cs typeface="Arial" charset="0"/>
              </a:rPr>
              <a:t>the information to be released </a:t>
            </a:r>
            <a:r>
              <a:rPr lang="en-GB" sz="1600" dirty="0" smtClean="0">
                <a:cs typeface="Arial" charset="0"/>
              </a:rPr>
              <a:t>to the market, a release calendar and the format and medium to publish the information.</a:t>
            </a:r>
          </a:p>
          <a:p>
            <a:pPr marL="266700" lvl="1" indent="-266700" algn="just">
              <a:spcBef>
                <a:spcPts val="700"/>
              </a:spcBef>
              <a:spcAft>
                <a:spcPts val="0"/>
              </a:spcAft>
              <a:buFont typeface="Wingdings" pitchFamily="2" charset="2"/>
              <a:buChar char="ü"/>
              <a:tabLst>
                <a:tab pos="266700" algn="l"/>
              </a:tabLst>
              <a:defRPr/>
            </a:pPr>
            <a:r>
              <a:rPr lang="en-GB" sz="1600" b="1" dirty="0" smtClean="0">
                <a:solidFill>
                  <a:srgbClr val="000000"/>
                </a:solidFill>
                <a:cs typeface="Arial" charset="0"/>
              </a:rPr>
              <a:t>Regulators to agree and communicate --------------------------------------  Next SGRI meeting</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9" name="8 Rectángulo"/>
          <p:cNvSpPr/>
          <p:nvPr/>
        </p:nvSpPr>
        <p:spPr>
          <a:xfrm>
            <a:off x="179512" y="1412777"/>
            <a:ext cx="8568952" cy="5016758"/>
          </a:xfrm>
          <a:prstGeom prst="rect">
            <a:avLst/>
          </a:prstGeom>
        </p:spPr>
        <p:txBody>
          <a:bodyPr wrap="square">
            <a:spAutoFit/>
          </a:bodyPr>
          <a:lstStyle/>
          <a:p>
            <a:pPr marL="361950" lvl="0" indent="-361950">
              <a:spcBef>
                <a:spcPts val="600"/>
              </a:spcBef>
              <a:spcAft>
                <a:spcPts val="600"/>
              </a:spcAft>
            </a:pPr>
            <a:r>
              <a:rPr lang="en-GB" b="1" dirty="0" smtClean="0"/>
              <a:t>Next steps:</a:t>
            </a:r>
          </a:p>
          <a:p>
            <a:pPr marL="361950" lvl="0" indent="-361950">
              <a:spcBef>
                <a:spcPts val="600"/>
              </a:spcBef>
              <a:spcAft>
                <a:spcPts val="600"/>
              </a:spcAft>
            </a:pPr>
            <a:r>
              <a:rPr lang="en-GB" sz="2000" b="1" u="sng" dirty="0" smtClean="0">
                <a:cs typeface="Arial" charset="0"/>
              </a:rPr>
              <a:t>Regulatory needs </a:t>
            </a:r>
            <a:r>
              <a:rPr lang="en-GB" sz="2000" b="1" dirty="0" smtClean="0">
                <a:cs typeface="Arial" charset="0"/>
              </a:rPr>
              <a:t>(I)</a:t>
            </a:r>
            <a:r>
              <a:rPr lang="en-GB" sz="1600" dirty="0" smtClean="0">
                <a:cs typeface="Arial" charset="0"/>
              </a:rPr>
              <a:t>                                                                       </a:t>
            </a:r>
            <a:r>
              <a:rPr lang="en-GB" sz="2000" b="1" dirty="0" smtClean="0">
                <a:latin typeface="+mj-lt"/>
                <a:ea typeface="ＭＳ Ｐゴシック" pitchFamily="-108" charset="-128"/>
                <a:cs typeface="Arial" charset="0"/>
              </a:rPr>
              <a:t>DEADLINE</a:t>
            </a:r>
          </a:p>
          <a:p>
            <a:pPr marL="361950" lvl="1" indent="-276225" algn="just">
              <a:spcBef>
                <a:spcPts val="600"/>
              </a:spcBef>
              <a:spcAft>
                <a:spcPts val="600"/>
              </a:spcAft>
              <a:buFont typeface="Wingdings" pitchFamily="2" charset="2"/>
              <a:buChar char="ü"/>
              <a:tabLst>
                <a:tab pos="361950" algn="l"/>
              </a:tabLst>
              <a:defRPr/>
            </a:pPr>
            <a:r>
              <a:rPr lang="en-GB" sz="1600" b="1" dirty="0" smtClean="0">
                <a:solidFill>
                  <a:srgbClr val="000000"/>
                </a:solidFill>
                <a:cs typeface="Arial" charset="0"/>
              </a:rPr>
              <a:t>Regulators to present -----------------------------------------------------  Next SGRI meeting</a:t>
            </a:r>
          </a:p>
          <a:p>
            <a:pPr marL="806450" lvl="2" indent="-266700" algn="just">
              <a:spcBef>
                <a:spcPts val="600"/>
              </a:spcBef>
              <a:spcAft>
                <a:spcPts val="600"/>
              </a:spcAft>
              <a:buFont typeface="Arial" pitchFamily="34" charset="0"/>
              <a:buChar char="•"/>
              <a:tabLst>
                <a:tab pos="809625" algn="l"/>
              </a:tabLst>
              <a:defRPr/>
            </a:pPr>
            <a:r>
              <a:rPr lang="en-GB" sz="1600" dirty="0" smtClean="0">
                <a:cs typeface="Arial" charset="0"/>
              </a:rPr>
              <a:t>Summary of the </a:t>
            </a:r>
            <a:r>
              <a:rPr lang="en-GB" sz="1600" u="sng" dirty="0" smtClean="0">
                <a:cs typeface="Arial" charset="0"/>
              </a:rPr>
              <a:t>changes and regulatory modifications required in the national regulation</a:t>
            </a:r>
            <a:r>
              <a:rPr lang="en-GB" sz="1600" dirty="0" smtClean="0">
                <a:cs typeface="Arial" charset="0"/>
              </a:rPr>
              <a:t> to implement the CAM auctions, including a proposal of a </a:t>
            </a:r>
            <a:r>
              <a:rPr lang="en-GB" sz="1600" u="sng" dirty="0" smtClean="0">
                <a:cs typeface="Arial" charset="0"/>
              </a:rPr>
              <a:t>calendar to introduce </a:t>
            </a:r>
            <a:r>
              <a:rPr lang="en-GB" sz="1600" dirty="0" smtClean="0">
                <a:cs typeface="Arial" charset="0"/>
              </a:rPr>
              <a:t>the required changes. </a:t>
            </a:r>
          </a:p>
          <a:p>
            <a:pPr marL="806450" lvl="2" indent="-266700" algn="just">
              <a:spcBef>
                <a:spcPts val="600"/>
              </a:spcBef>
              <a:spcAft>
                <a:spcPts val="600"/>
              </a:spcAft>
              <a:buFont typeface="Arial" pitchFamily="34" charset="0"/>
              <a:buChar char="•"/>
              <a:tabLst>
                <a:tab pos="809625" algn="l"/>
              </a:tabLst>
              <a:defRPr/>
            </a:pPr>
            <a:r>
              <a:rPr lang="en-GB" sz="1600" dirty="0" smtClean="0">
                <a:cs typeface="Arial" charset="0"/>
              </a:rPr>
              <a:t>A </a:t>
            </a:r>
            <a:r>
              <a:rPr lang="en-GB" sz="1600" u="sng" dirty="0" smtClean="0">
                <a:cs typeface="Arial" charset="0"/>
              </a:rPr>
              <a:t>work plan</a:t>
            </a:r>
            <a:r>
              <a:rPr lang="en-GB" sz="1600" dirty="0" smtClean="0">
                <a:cs typeface="Arial" charset="0"/>
              </a:rPr>
              <a:t> to agree on:</a:t>
            </a:r>
          </a:p>
          <a:p>
            <a:pPr marL="1438275" lvl="2" indent="-276225" algn="just">
              <a:spcBef>
                <a:spcPts val="600"/>
              </a:spcBef>
              <a:spcAft>
                <a:spcPts val="600"/>
              </a:spcAft>
              <a:buFont typeface="Wingdings" pitchFamily="2" charset="2"/>
              <a:buChar char="Ø"/>
              <a:tabLst>
                <a:tab pos="809625" algn="l"/>
              </a:tabLst>
              <a:defRPr/>
            </a:pPr>
            <a:r>
              <a:rPr lang="en-GB" sz="1600" dirty="0" smtClean="0">
                <a:cs typeface="Arial" charset="0"/>
              </a:rPr>
              <a:t>Implementation of the </a:t>
            </a:r>
            <a:r>
              <a:rPr lang="en-GB" sz="1600" u="sng" dirty="0" smtClean="0">
                <a:cs typeface="Arial" charset="0"/>
              </a:rPr>
              <a:t>virtual interconnection point</a:t>
            </a:r>
            <a:r>
              <a:rPr lang="en-GB" sz="1600" dirty="0" smtClean="0">
                <a:cs typeface="Arial" charset="0"/>
              </a:rPr>
              <a:t>, where required.</a:t>
            </a:r>
            <a:endParaRPr lang="en-GB" sz="1600" u="sng" dirty="0" smtClean="0">
              <a:cs typeface="Arial" charset="0"/>
            </a:endParaRPr>
          </a:p>
          <a:p>
            <a:pPr marL="1438275" lvl="2" indent="-276225" algn="just">
              <a:spcBef>
                <a:spcPts val="600"/>
              </a:spcBef>
              <a:spcAft>
                <a:spcPts val="600"/>
              </a:spcAft>
              <a:buFont typeface="Wingdings" pitchFamily="2" charset="2"/>
              <a:buChar char="Ø"/>
              <a:tabLst>
                <a:tab pos="809625" algn="l"/>
              </a:tabLst>
              <a:defRPr/>
            </a:pPr>
            <a:r>
              <a:rPr lang="en-GB" sz="1600" u="sng" dirty="0" smtClean="0">
                <a:cs typeface="Arial" charset="0"/>
              </a:rPr>
              <a:t>Price related issues</a:t>
            </a:r>
            <a:r>
              <a:rPr lang="en-GB" sz="1600" dirty="0" smtClean="0">
                <a:cs typeface="Arial" charset="0"/>
              </a:rPr>
              <a:t>: reserved price, price steps, revenues allocation, subscribers’ fares, etc. </a:t>
            </a:r>
          </a:p>
          <a:p>
            <a:pPr marL="1438275" lvl="2" indent="-276225" algn="just">
              <a:spcBef>
                <a:spcPts val="600"/>
              </a:spcBef>
              <a:spcAft>
                <a:spcPts val="600"/>
              </a:spcAft>
              <a:buFont typeface="Wingdings" pitchFamily="2" charset="2"/>
              <a:buChar char="Ø"/>
              <a:tabLst>
                <a:tab pos="809625" algn="l"/>
              </a:tabLst>
              <a:defRPr/>
            </a:pPr>
            <a:r>
              <a:rPr lang="en-GB" sz="1600" u="sng" dirty="0" smtClean="0">
                <a:cs typeface="Arial" charset="0"/>
              </a:rPr>
              <a:t>Contracts</a:t>
            </a:r>
            <a:endParaRPr lang="en-GB" sz="1600" dirty="0" smtClean="0">
              <a:cs typeface="Arial" charset="0"/>
            </a:endParaRPr>
          </a:p>
          <a:p>
            <a:pPr marL="1438275" lvl="2" indent="-276225" algn="just">
              <a:spcBef>
                <a:spcPts val="600"/>
              </a:spcBef>
              <a:spcAft>
                <a:spcPts val="600"/>
              </a:spcAft>
              <a:buFont typeface="Wingdings" pitchFamily="2" charset="2"/>
              <a:buChar char="Ø"/>
              <a:tabLst>
                <a:tab pos="809625" algn="l"/>
              </a:tabLst>
              <a:defRPr/>
            </a:pPr>
            <a:r>
              <a:rPr lang="en-GB" sz="1600" u="sng" dirty="0" smtClean="0">
                <a:cs typeface="Arial" charset="0"/>
              </a:rPr>
              <a:t>Secondary capacity market principles</a:t>
            </a:r>
            <a:r>
              <a:rPr lang="en-GB" sz="1600" dirty="0" smtClean="0">
                <a:cs typeface="Arial" charset="0"/>
              </a:rPr>
              <a:t>: requirements and conditions (i.e., bundled virtual capacity to remain as allocated in the auction)</a:t>
            </a:r>
          </a:p>
          <a:p>
            <a:pPr marL="1438275" lvl="2" indent="-276225" algn="just">
              <a:spcBef>
                <a:spcPts val="600"/>
              </a:spcBef>
              <a:spcAft>
                <a:spcPts val="600"/>
              </a:spcAft>
              <a:buFont typeface="Wingdings" pitchFamily="2" charset="2"/>
              <a:buChar char="Ø"/>
              <a:tabLst>
                <a:tab pos="809625" algn="l"/>
              </a:tabLst>
              <a:defRPr/>
            </a:pPr>
            <a:endParaRPr lang="en-GB" sz="1600" dirty="0"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9" name="8 Rectángulo"/>
          <p:cNvSpPr/>
          <p:nvPr/>
        </p:nvSpPr>
        <p:spPr>
          <a:xfrm>
            <a:off x="179512" y="1412777"/>
            <a:ext cx="8784976" cy="369332"/>
          </a:xfrm>
          <a:prstGeom prst="rect">
            <a:avLst/>
          </a:prstGeom>
        </p:spPr>
        <p:txBody>
          <a:bodyPr wrap="square">
            <a:spAutoFit/>
          </a:bodyPr>
          <a:lstStyle/>
          <a:p>
            <a:pPr marL="361950" lvl="0" indent="-361950">
              <a:spcBef>
                <a:spcPts val="600"/>
              </a:spcBef>
              <a:spcAft>
                <a:spcPts val="600"/>
              </a:spcAft>
            </a:pPr>
            <a:r>
              <a:rPr lang="en-GB" b="1" dirty="0" smtClean="0"/>
              <a:t>Next steps:</a:t>
            </a:r>
          </a:p>
        </p:txBody>
      </p:sp>
      <p:graphicFrame>
        <p:nvGraphicFramePr>
          <p:cNvPr id="4" name="3 Tabla"/>
          <p:cNvGraphicFramePr>
            <a:graphicFrameLocks noGrp="1"/>
          </p:cNvGraphicFramePr>
          <p:nvPr/>
        </p:nvGraphicFramePr>
        <p:xfrm>
          <a:off x="323528" y="1844824"/>
          <a:ext cx="8352928" cy="3914760"/>
        </p:xfrm>
        <a:graphic>
          <a:graphicData uri="http://schemas.openxmlformats.org/drawingml/2006/table">
            <a:tbl>
              <a:tblPr firstRow="1" bandRow="1">
                <a:tableStyleId>{5C22544A-7EE6-4342-B048-85BDC9FD1C3A}</a:tableStyleId>
              </a:tblPr>
              <a:tblGrid>
                <a:gridCol w="6912768"/>
                <a:gridCol w="1440160"/>
              </a:tblGrid>
              <a:tr h="144016">
                <a:tc>
                  <a:txBody>
                    <a:bodyPr/>
                    <a:lstStyle/>
                    <a:p>
                      <a:pPr algn="ctr"/>
                      <a:r>
                        <a:rPr lang="en-US" noProof="0" dirty="0" smtClean="0"/>
                        <a:t>WORK</a:t>
                      </a:r>
                      <a:r>
                        <a:rPr lang="en-US" baseline="0" noProof="0" dirty="0" smtClean="0"/>
                        <a:t> PLAN</a:t>
                      </a:r>
                      <a:endParaRPr lang="en-US" noProof="0" dirty="0"/>
                    </a:p>
                  </a:txBody>
                  <a:tcPr anchor="ctr"/>
                </a:tc>
                <a:tc>
                  <a:txBody>
                    <a:bodyPr/>
                    <a:lstStyle/>
                    <a:p>
                      <a:pPr algn="ctr"/>
                      <a:r>
                        <a:rPr lang="en-US" noProof="0" dirty="0" smtClean="0"/>
                        <a:t>Committed date</a:t>
                      </a:r>
                      <a:endParaRPr lang="en-US" noProof="0" dirty="0"/>
                    </a:p>
                  </a:txBody>
                  <a:tcPr anchor="ctr"/>
                </a:tc>
              </a:tr>
              <a:tr h="440040">
                <a:tc>
                  <a: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mn-lt"/>
                          <a:ea typeface="+mn-ea"/>
                          <a:cs typeface="Arial" charset="0"/>
                        </a:rPr>
                        <a:t>TSOs to propose the implementation plan for the IT Systems </a:t>
                      </a:r>
                      <a:endParaRPr lang="en-US" sz="1600" b="1" noProof="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noProof="0" dirty="0" smtClean="0">
                          <a:solidFill>
                            <a:srgbClr val="FF0000"/>
                          </a:solidFill>
                          <a:latin typeface="+mn-lt"/>
                          <a:ea typeface="+mn-ea"/>
                          <a:cs typeface="+mn-cs"/>
                        </a:rPr>
                        <a:t>19 Jul 2013</a:t>
                      </a:r>
                      <a:endParaRPr lang="en-US" sz="1600" b="1" kern="1200" noProof="0" dirty="0">
                        <a:solidFill>
                          <a:srgbClr val="FF0000"/>
                        </a:solidFill>
                        <a:latin typeface="+mn-lt"/>
                        <a:ea typeface="+mn-ea"/>
                        <a:cs typeface="+mn-cs"/>
                      </a:endParaRPr>
                    </a:p>
                  </a:txBody>
                  <a:tcPr anchor="ctr"/>
                </a:tc>
              </a:tr>
              <a:tr h="370840">
                <a:tc>
                  <a:txBody>
                    <a:bodyPr/>
                    <a:lstStyle/>
                    <a:p>
                      <a:pPr>
                        <a:lnSpc>
                          <a:spcPct val="100000"/>
                        </a:lnSpc>
                        <a:spcBef>
                          <a:spcPts val="200"/>
                        </a:spcBef>
                      </a:pPr>
                      <a:r>
                        <a:rPr lang="en-US" sz="1600" b="1" kern="1200" noProof="0" dirty="0" smtClean="0">
                          <a:solidFill>
                            <a:schemeClr val="dk1"/>
                          </a:solidFill>
                          <a:latin typeface="+mn-lt"/>
                          <a:ea typeface="+mn-ea"/>
                          <a:cs typeface="Arial" charset="0"/>
                        </a:rPr>
                        <a:t>TSOs to propose </a:t>
                      </a:r>
                      <a:r>
                        <a:rPr lang="en-US" sz="1600" b="0" kern="1200" noProof="0" dirty="0" smtClean="0">
                          <a:solidFill>
                            <a:schemeClr val="dk1"/>
                          </a:solidFill>
                          <a:latin typeface="+mn-lt"/>
                          <a:ea typeface="+mn-ea"/>
                          <a:cs typeface="Arial" charset="0"/>
                        </a:rPr>
                        <a:t>(f</a:t>
                      </a:r>
                      <a:r>
                        <a:rPr lang="en-US" sz="1400" b="0" kern="1200" noProof="0" dirty="0" smtClean="0">
                          <a:solidFill>
                            <a:schemeClr val="dk1"/>
                          </a:solidFill>
                          <a:latin typeface="+mn-lt"/>
                          <a:ea typeface="+mn-ea"/>
                          <a:cs typeface="Arial" charset="0"/>
                        </a:rPr>
                        <a:t>r</a:t>
                      </a:r>
                      <a:r>
                        <a:rPr lang="en-US" sz="1400" b="0" noProof="0" dirty="0" smtClean="0">
                          <a:cs typeface="Arial" charset="0"/>
                        </a:rPr>
                        <a:t>o</a:t>
                      </a:r>
                      <a:r>
                        <a:rPr lang="en-US" sz="1400" noProof="0" dirty="0" smtClean="0">
                          <a:cs typeface="Arial" charset="0"/>
                        </a:rPr>
                        <a:t>m Oct-2014 till Sep-2028, at the</a:t>
                      </a:r>
                      <a:r>
                        <a:rPr lang="en-US" sz="1400" baseline="0" noProof="0" dirty="0" smtClean="0">
                          <a:cs typeface="Arial" charset="0"/>
                        </a:rPr>
                        <a:t> </a:t>
                      </a:r>
                      <a:r>
                        <a:rPr lang="en-US" sz="1400" noProof="0" dirty="0" smtClean="0">
                          <a:cs typeface="Arial" charset="0"/>
                        </a:rPr>
                        <a:t>borders</a:t>
                      </a:r>
                      <a:r>
                        <a:rPr lang="en-US" sz="1400" baseline="0" noProof="0" dirty="0" smtClean="0">
                          <a:cs typeface="Arial" charset="0"/>
                        </a:rPr>
                        <a:t> </a:t>
                      </a:r>
                      <a:r>
                        <a:rPr lang="en-US" sz="1400" noProof="0" dirty="0" smtClean="0">
                          <a:cs typeface="Arial" charset="0"/>
                        </a:rPr>
                        <a:t>in both directions):</a:t>
                      </a:r>
                      <a:endParaRPr lang="en-US" sz="1400" b="1" kern="1200" noProof="0" dirty="0" smtClean="0">
                        <a:solidFill>
                          <a:schemeClr val="dk1"/>
                        </a:solidFill>
                        <a:latin typeface="+mn-lt"/>
                        <a:ea typeface="+mn-ea"/>
                        <a:cs typeface="Arial" charset="0"/>
                      </a:endParaRPr>
                    </a:p>
                    <a:p>
                      <a:pPr marL="85725" indent="0">
                        <a:lnSpc>
                          <a:spcPct val="100000"/>
                        </a:lnSpc>
                        <a:spcBef>
                          <a:spcPts val="200"/>
                        </a:spcBef>
                        <a:buFont typeface="Arial" pitchFamily="34" charset="0"/>
                        <a:buChar char="•"/>
                      </a:pPr>
                      <a:r>
                        <a:rPr lang="en-US" sz="1400" b="0" kern="1200" noProof="0" dirty="0" smtClean="0">
                          <a:solidFill>
                            <a:schemeClr val="dk1"/>
                          </a:solidFill>
                          <a:latin typeface="+mn-lt"/>
                          <a:ea typeface="+mn-ea"/>
                          <a:cs typeface="Arial" charset="0"/>
                        </a:rPr>
                        <a:t> Available capacity</a:t>
                      </a:r>
                    </a:p>
                    <a:p>
                      <a:pPr marL="85725" indent="0">
                        <a:lnSpc>
                          <a:spcPct val="100000"/>
                        </a:lnSpc>
                        <a:spcBef>
                          <a:spcPts val="200"/>
                        </a:spcBef>
                        <a:buFont typeface="Arial" pitchFamily="34" charset="0"/>
                        <a:buChar char="•"/>
                      </a:pPr>
                      <a:r>
                        <a:rPr lang="en-US" sz="1400" b="0" kern="1200" noProof="0" dirty="0" smtClean="0">
                          <a:solidFill>
                            <a:schemeClr val="dk1"/>
                          </a:solidFill>
                          <a:latin typeface="+mn-lt"/>
                          <a:ea typeface="+mn-ea"/>
                          <a:cs typeface="Arial" charset="0"/>
                        </a:rPr>
                        <a:t> Standard</a:t>
                      </a:r>
                      <a:r>
                        <a:rPr lang="en-US" sz="1400" b="0" kern="1200" baseline="0" noProof="0" dirty="0" smtClean="0">
                          <a:solidFill>
                            <a:schemeClr val="dk1"/>
                          </a:solidFill>
                          <a:latin typeface="+mn-lt"/>
                          <a:ea typeface="+mn-ea"/>
                          <a:cs typeface="Arial" charset="0"/>
                        </a:rPr>
                        <a:t> products</a:t>
                      </a:r>
                    </a:p>
                    <a:p>
                      <a:pPr marL="85725" indent="0">
                        <a:lnSpc>
                          <a:spcPct val="100000"/>
                        </a:lnSpc>
                        <a:spcBef>
                          <a:spcPts val="200"/>
                        </a:spcBef>
                        <a:buFont typeface="Arial" pitchFamily="34" charset="0"/>
                        <a:buChar char="•"/>
                      </a:pPr>
                      <a:r>
                        <a:rPr lang="en-US" sz="1400" b="0" kern="1200" baseline="0" noProof="0" dirty="0" smtClean="0">
                          <a:solidFill>
                            <a:schemeClr val="dk1"/>
                          </a:solidFill>
                          <a:latin typeface="+mn-lt"/>
                          <a:ea typeface="+mn-ea"/>
                          <a:cs typeface="Arial" charset="0"/>
                        </a:rPr>
                        <a:t> Nomination/</a:t>
                      </a:r>
                      <a:r>
                        <a:rPr lang="en-US" sz="1400" b="0" kern="1200" baseline="0" noProof="0" dirty="0" err="1" smtClean="0">
                          <a:solidFill>
                            <a:schemeClr val="dk1"/>
                          </a:solidFill>
                          <a:latin typeface="+mn-lt"/>
                          <a:ea typeface="+mn-ea"/>
                          <a:cs typeface="Arial" charset="0"/>
                        </a:rPr>
                        <a:t>renomination</a:t>
                      </a:r>
                      <a:r>
                        <a:rPr lang="en-US" sz="1400" b="0" kern="1200" baseline="0" noProof="0" dirty="0" smtClean="0">
                          <a:solidFill>
                            <a:schemeClr val="dk1"/>
                          </a:solidFill>
                          <a:latin typeface="+mn-lt"/>
                          <a:ea typeface="+mn-ea"/>
                          <a:cs typeface="Arial" charset="0"/>
                        </a:rPr>
                        <a:t> calendar</a:t>
                      </a:r>
                    </a:p>
                    <a:p>
                      <a:pPr marL="85725" indent="0">
                        <a:lnSpc>
                          <a:spcPct val="100000"/>
                        </a:lnSpc>
                        <a:spcBef>
                          <a:spcPts val="200"/>
                        </a:spcBef>
                        <a:buFont typeface="Arial" pitchFamily="34" charset="0"/>
                        <a:buChar char="•"/>
                      </a:pPr>
                      <a:r>
                        <a:rPr lang="en-US" sz="1400" b="0" kern="1200" baseline="0" noProof="0" dirty="0" smtClean="0">
                          <a:solidFill>
                            <a:schemeClr val="dk1"/>
                          </a:solidFill>
                          <a:latin typeface="+mn-lt"/>
                          <a:ea typeface="+mn-ea"/>
                          <a:cs typeface="Arial" charset="0"/>
                        </a:rPr>
                        <a:t> Information to be released to the market</a:t>
                      </a:r>
                      <a:endParaRPr lang="en-US" sz="1400" b="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noProof="0" dirty="0" smtClean="0"/>
                        <a:t>    15 Sep</a:t>
                      </a:r>
                      <a:r>
                        <a:rPr lang="en-US" sz="1400" b="1" baseline="0" noProof="0" dirty="0" smtClean="0"/>
                        <a:t> 2013 </a:t>
                      </a:r>
                      <a:endParaRPr lang="en-US" sz="1400" b="1" noProof="0" dirty="0" smtClean="0"/>
                    </a:p>
                    <a:p>
                      <a:endParaRPr lang="en-US" sz="1600" b="0" noProof="0" dirty="0"/>
                    </a:p>
                  </a:txBody>
                  <a:tcPr/>
                </a:tc>
              </a:tr>
              <a:tr h="370840">
                <a:tc>
                  <a:txBody>
                    <a:bodyPr/>
                    <a:lstStyle/>
                    <a:p>
                      <a:pPr>
                        <a:lnSpc>
                          <a:spcPct val="100000"/>
                        </a:lnSpc>
                        <a:spcBef>
                          <a:spcPts val="200"/>
                        </a:spcBef>
                      </a:pPr>
                      <a:r>
                        <a:rPr lang="en-US" sz="1600" b="1" kern="1200" noProof="0" dirty="0" smtClean="0">
                          <a:solidFill>
                            <a:schemeClr val="dk1"/>
                          </a:solidFill>
                          <a:latin typeface="+mn-lt"/>
                          <a:ea typeface="+mn-ea"/>
                          <a:cs typeface="Arial" charset="0"/>
                        </a:rPr>
                        <a:t>Regulators to agree and communicate: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smtClean="0">
                          <a:solidFill>
                            <a:schemeClr val="dk1"/>
                          </a:solidFill>
                          <a:latin typeface="+mn-lt"/>
                          <a:ea typeface="+mn-ea"/>
                          <a:cs typeface="+mn-cs"/>
                        </a:rPr>
                        <a:t>Next SGRI  meeting</a:t>
                      </a:r>
                      <a:endParaRPr lang="en-US" sz="1600" b="0" noProof="0" dirty="0"/>
                    </a:p>
                  </a:txBody>
                  <a:tcPr anchor="ctr"/>
                </a:tc>
              </a:tr>
              <a:tr h="370840">
                <a:tc>
                  <a:txBody>
                    <a:bodyPr/>
                    <a:lstStyle/>
                    <a:p>
                      <a:pPr marL="0" marR="0" lvl="4" indent="0" algn="just" defTabSz="914400" rtl="0" eaLnBrk="1" fontAlgn="auto" latinLnBrk="0" hangingPunct="1">
                        <a:lnSpc>
                          <a:spcPct val="100000"/>
                        </a:lnSpc>
                        <a:spcBef>
                          <a:spcPts val="200"/>
                        </a:spcBef>
                        <a:spcAft>
                          <a:spcPts val="0"/>
                        </a:spcAft>
                        <a:buClrTx/>
                        <a:buSzTx/>
                        <a:buFont typeface="Arial" pitchFamily="34" charset="0"/>
                        <a:buNone/>
                        <a:tabLst>
                          <a:tab pos="809625" algn="l"/>
                        </a:tabLst>
                        <a:defRPr/>
                      </a:pPr>
                      <a:r>
                        <a:rPr lang="en-US" sz="1600" b="1" kern="1200" noProof="0" dirty="0" smtClean="0">
                          <a:solidFill>
                            <a:schemeClr val="dk1"/>
                          </a:solidFill>
                          <a:latin typeface="+mn-lt"/>
                          <a:ea typeface="+mn-ea"/>
                          <a:cs typeface="Arial" charset="0"/>
                        </a:rPr>
                        <a:t>Regulators to present: </a:t>
                      </a:r>
                    </a:p>
                    <a:p>
                      <a:pPr marL="85725" indent="0" algn="l" defTabSz="914400" rtl="0" eaLnBrk="1" latinLnBrk="0" hangingPunct="1">
                        <a:lnSpc>
                          <a:spcPct val="100000"/>
                        </a:lnSpc>
                        <a:spcBef>
                          <a:spcPts val="200"/>
                        </a:spcBef>
                        <a:buFont typeface="Arial" pitchFamily="34" charset="0"/>
                        <a:buChar char="•"/>
                      </a:pPr>
                      <a:r>
                        <a:rPr lang="en-US" sz="1400" b="0" kern="1200" noProof="0" dirty="0" smtClean="0">
                          <a:solidFill>
                            <a:schemeClr val="dk1"/>
                          </a:solidFill>
                          <a:latin typeface="+mn-lt"/>
                          <a:ea typeface="+mn-ea"/>
                          <a:cs typeface="Arial" charset="0"/>
                        </a:rPr>
                        <a:t> National regulatory changes and implementation calendar</a:t>
                      </a:r>
                    </a:p>
                    <a:p>
                      <a:pPr marL="85725" indent="0" algn="l" defTabSz="914400" rtl="0" eaLnBrk="1" latinLnBrk="0" hangingPunct="1">
                        <a:lnSpc>
                          <a:spcPct val="100000"/>
                        </a:lnSpc>
                        <a:spcBef>
                          <a:spcPts val="200"/>
                        </a:spcBef>
                        <a:buFont typeface="Arial" pitchFamily="34" charset="0"/>
                        <a:buChar char="•"/>
                      </a:pPr>
                      <a:r>
                        <a:rPr lang="en-US" sz="1400" b="0" kern="1200" noProof="0" dirty="0" smtClean="0">
                          <a:solidFill>
                            <a:schemeClr val="dk1"/>
                          </a:solidFill>
                          <a:latin typeface="+mn-lt"/>
                          <a:ea typeface="+mn-ea"/>
                          <a:cs typeface="Arial" charset="0"/>
                        </a:rPr>
                        <a:t> Work</a:t>
                      </a:r>
                      <a:r>
                        <a:rPr lang="en-US" sz="1400" b="0" kern="1200" baseline="0" noProof="0" dirty="0" smtClean="0">
                          <a:solidFill>
                            <a:schemeClr val="dk1"/>
                          </a:solidFill>
                          <a:latin typeface="+mn-lt"/>
                          <a:ea typeface="+mn-ea"/>
                          <a:cs typeface="Arial" charset="0"/>
                        </a:rPr>
                        <a:t> plan to agree on implementation of VIP, price issues, contract issues and secondary capacity market principles</a:t>
                      </a:r>
                      <a:endParaRPr lang="en-US" sz="1400" b="0" kern="1200" noProof="0" dirty="0" smtClean="0">
                        <a:solidFill>
                          <a:schemeClr val="dk1"/>
                        </a:solidFill>
                        <a:latin typeface="+mn-lt"/>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smtClean="0">
                          <a:solidFill>
                            <a:schemeClr val="dk1"/>
                          </a:solidFill>
                          <a:latin typeface="+mn-lt"/>
                          <a:ea typeface="+mn-ea"/>
                          <a:cs typeface="+mn-cs"/>
                        </a:rPr>
                        <a:t>Next SGRI  meeting</a:t>
                      </a:r>
                      <a:endParaRPr lang="en-US" sz="1400" b="0" noProof="0" dirty="0"/>
                    </a:p>
                  </a:txBody>
                  <a:tcPr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348880"/>
            <a:ext cx="8352928" cy="271869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II.2. 2013 Auction between Spain and Portugal</a:t>
            </a:r>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TSOs)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348880"/>
            <a:ext cx="8352928" cy="271869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II.3. CAM platform</a:t>
            </a:r>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TSOs)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25152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a:t>
            </a:r>
            <a:r>
              <a:rPr lang="en-US" sz="2800" dirty="0" err="1" smtClean="0">
                <a:solidFill>
                  <a:srgbClr val="264D74"/>
                </a:solidFill>
              </a:rPr>
              <a:t>Managament</a:t>
            </a:r>
            <a:r>
              <a:rPr lang="en-US" sz="2800" dirty="0" smtClean="0">
                <a:solidFill>
                  <a:srgbClr val="264D74"/>
                </a:solidFill>
              </a:rPr>
              <a:t> Procedures</a:t>
            </a:r>
            <a:endParaRPr lang="en-US" sz="2800" dirty="0">
              <a:solidFill>
                <a:srgbClr val="FF0000"/>
              </a:solidFill>
            </a:endParaRPr>
          </a:p>
        </p:txBody>
      </p:sp>
      <p:sp>
        <p:nvSpPr>
          <p:cNvPr id="7" name="6 Rectángulo"/>
          <p:cNvSpPr/>
          <p:nvPr/>
        </p:nvSpPr>
        <p:spPr>
          <a:xfrm>
            <a:off x="323528" y="1700809"/>
            <a:ext cx="8712968" cy="937949"/>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III.1. </a:t>
            </a:r>
            <a:r>
              <a:rPr lang="en-GB" sz="2400" dirty="0" smtClean="0"/>
              <a:t>Agreed issues and aspects under discussion for the CMPs implementation by October 2013. Next steps </a:t>
            </a:r>
            <a:endParaRPr lang="en-US" sz="2400" dirty="0" smtClean="0"/>
          </a:p>
        </p:txBody>
      </p:sp>
      <p:graphicFrame>
        <p:nvGraphicFramePr>
          <p:cNvPr id="4" name="3 Tabla"/>
          <p:cNvGraphicFramePr>
            <a:graphicFrameLocks noGrp="1"/>
          </p:cNvGraphicFramePr>
          <p:nvPr/>
        </p:nvGraphicFramePr>
        <p:xfrm>
          <a:off x="395536" y="3717032"/>
          <a:ext cx="8064896" cy="2464128"/>
        </p:xfrm>
        <a:graphic>
          <a:graphicData uri="http://schemas.openxmlformats.org/drawingml/2006/table">
            <a:tbl>
              <a:tblPr firstRow="1" bandRow="1">
                <a:tableStyleId>{5C22544A-7EE6-4342-B048-85BDC9FD1C3A}</a:tableStyleId>
              </a:tblPr>
              <a:tblGrid>
                <a:gridCol w="3096344"/>
                <a:gridCol w="1944216"/>
                <a:gridCol w="1656184"/>
                <a:gridCol w="1368152"/>
              </a:tblGrid>
              <a:tr h="736121">
                <a:tc>
                  <a:txBody>
                    <a:bodyPr/>
                    <a:lstStyle/>
                    <a:p>
                      <a:pPr algn="ctr"/>
                      <a:r>
                        <a:rPr lang="es-ES" sz="1600" b="1" kern="1200" baseline="0" dirty="0" smtClean="0">
                          <a:solidFill>
                            <a:schemeClr val="accent6"/>
                          </a:solidFill>
                          <a:latin typeface="Calibri-Bold"/>
                          <a:ea typeface="+mn-ea"/>
                          <a:cs typeface="+mn-cs"/>
                        </a:rPr>
                        <a:t>Area of </a:t>
                      </a:r>
                      <a:r>
                        <a:rPr lang="es-ES" sz="1600" b="1" kern="1200" baseline="0" dirty="0" err="1" smtClean="0">
                          <a:solidFill>
                            <a:schemeClr val="accent6"/>
                          </a:solidFill>
                          <a:latin typeface="Calibri-Bold"/>
                          <a:ea typeface="+mn-ea"/>
                          <a:cs typeface="+mn-cs"/>
                        </a:rPr>
                        <a:t>work</a:t>
                      </a:r>
                      <a:r>
                        <a:rPr lang="es-ES" sz="1600" b="1" kern="1200" baseline="0" dirty="0" smtClean="0">
                          <a:solidFill>
                            <a:schemeClr val="accent6"/>
                          </a:solidFill>
                          <a:latin typeface="Calibri-Bold"/>
                          <a:ea typeface="+mn-ea"/>
                          <a:cs typeface="+mn-cs"/>
                        </a:rPr>
                        <a:t> </a:t>
                      </a:r>
                    </a:p>
                  </a:txBody>
                  <a:tcPr/>
                </a:tc>
                <a:tc>
                  <a:txBody>
                    <a:bodyPr/>
                    <a:lstStyle/>
                    <a:p>
                      <a:pPr algn="ctr"/>
                      <a:r>
                        <a:rPr lang="es-ES" sz="1600" b="1" baseline="0" dirty="0" err="1" smtClean="0">
                          <a:solidFill>
                            <a:schemeClr val="accent6"/>
                          </a:solidFill>
                          <a:latin typeface="Calibri-Bold"/>
                        </a:rPr>
                        <a:t>Responsible</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Starting</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Deadline</a:t>
                      </a:r>
                      <a:endParaRPr lang="es-ES" sz="1600" kern="1200" dirty="0" smtClean="0">
                        <a:solidFill>
                          <a:schemeClr val="accent6"/>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 the whole region</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Oct. 2013</a:t>
                      </a:r>
                      <a:endParaRPr lang="es-ES" sz="1800" kern="1200" dirty="0" smtClean="0">
                        <a:solidFill>
                          <a:srgbClr val="264D74"/>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a:t>
                      </a:r>
                      <a:r>
                        <a:rPr lang="en-US" sz="1800" kern="1200" baseline="0" dirty="0" smtClean="0">
                          <a:solidFill>
                            <a:srgbClr val="264D74"/>
                          </a:solidFill>
                          <a:latin typeface="Arial" charset="0"/>
                          <a:ea typeface="+mn-ea"/>
                          <a:cs typeface="Arial" charset="0"/>
                        </a:rPr>
                        <a:t> the whole region (including UIOLI firm ST)</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Jul. 2016</a:t>
                      </a: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2348881"/>
            <a:ext cx="8352928" cy="4253472"/>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III.1. Agreed issues by NRAs and aspects to be proposed by TSOs</a:t>
            </a:r>
          </a:p>
          <a:p>
            <a:pPr marL="1543050" lvl="2" indent="-536575">
              <a:lnSpc>
                <a:spcPct val="120000"/>
              </a:lnSpc>
              <a:spcBef>
                <a:spcPts val="600"/>
              </a:spcBef>
              <a:spcAft>
                <a:spcPts val="200"/>
              </a:spcAft>
              <a:buFont typeface="Arial" pitchFamily="34" charset="0"/>
              <a:buChar char="•"/>
            </a:pPr>
            <a:r>
              <a:rPr lang="en-US" sz="2400" dirty="0" smtClean="0"/>
              <a:t>CMP implementation proposal in Spain</a:t>
            </a:r>
          </a:p>
          <a:p>
            <a:pPr marL="1543050" lvl="2" indent="-536575">
              <a:lnSpc>
                <a:spcPct val="120000"/>
              </a:lnSpc>
              <a:spcBef>
                <a:spcPts val="600"/>
              </a:spcBef>
              <a:spcAft>
                <a:spcPts val="200"/>
              </a:spcAft>
              <a:buFont typeface="Arial" pitchFamily="34" charset="0"/>
              <a:buChar char="•"/>
            </a:pPr>
            <a:r>
              <a:rPr lang="en-US" sz="2400" dirty="0" smtClean="0">
                <a:solidFill>
                  <a:schemeClr val="bg1">
                    <a:lumMod val="75000"/>
                  </a:schemeClr>
                </a:solidFill>
              </a:rPr>
              <a:t>CMP implementation proposal in France</a:t>
            </a:r>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Regulators)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
        <p:nvSpPr>
          <p:cNvPr id="4" name="3 Rectángulo"/>
          <p:cNvSpPr/>
          <p:nvPr/>
        </p:nvSpPr>
        <p:spPr>
          <a:xfrm>
            <a:off x="395536" y="3140968"/>
            <a:ext cx="1659429" cy="369332"/>
          </a:xfrm>
          <a:prstGeom prst="rect">
            <a:avLst/>
          </a:prstGeom>
          <a:solidFill>
            <a:srgbClr val="264D74"/>
          </a:solidFill>
        </p:spPr>
        <p:txBody>
          <a:bodyPr wrap="none">
            <a:spAutoFit/>
          </a:bodyPr>
          <a:lstStyle/>
          <a:p>
            <a:r>
              <a:rPr lang="en-US" b="1" dirty="0" smtClean="0">
                <a:solidFill>
                  <a:schemeClr val="bg1"/>
                </a:solidFill>
              </a:rPr>
              <a:t>General rules</a:t>
            </a:r>
            <a:endParaRPr lang="es-ES" b="1" dirty="0">
              <a:solidFill>
                <a:schemeClr val="bg1"/>
              </a:solidFill>
            </a:endParaRPr>
          </a:p>
        </p:txBody>
      </p:sp>
      <p:sp>
        <p:nvSpPr>
          <p:cNvPr id="6" name="5 Rectángulo"/>
          <p:cNvSpPr/>
          <p:nvPr/>
        </p:nvSpPr>
        <p:spPr>
          <a:xfrm>
            <a:off x="251520" y="3717032"/>
            <a:ext cx="8892480" cy="2769989"/>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TSOs will apply the CMP </a:t>
            </a:r>
            <a:r>
              <a:rPr lang="en-GB" dirty="0" smtClean="0"/>
              <a:t>and will provide users with periodical information on their application. They will also give information to the regulator at its request.</a:t>
            </a:r>
          </a:p>
          <a:p>
            <a:pPr marL="361950" lvl="0" indent="-361950">
              <a:spcBef>
                <a:spcPts val="600"/>
              </a:spcBef>
              <a:spcAft>
                <a:spcPts val="600"/>
              </a:spcAft>
              <a:buFont typeface="Arial" pitchFamily="34" charset="0"/>
              <a:buChar char="•"/>
            </a:pPr>
            <a:r>
              <a:rPr lang="en-GB" b="1" dirty="0" smtClean="0"/>
              <a:t>Regulator will be responsible for monitoring</a:t>
            </a:r>
            <a:r>
              <a:rPr lang="en-GB" dirty="0" smtClean="0"/>
              <a:t> the application of CMP and solving possible disagreements between TSOs and users.</a:t>
            </a:r>
          </a:p>
          <a:p>
            <a:pPr marL="361950" lvl="0" indent="-361950">
              <a:spcBef>
                <a:spcPts val="600"/>
              </a:spcBef>
              <a:spcAft>
                <a:spcPts val="600"/>
              </a:spcAft>
              <a:buFont typeface="Arial" pitchFamily="34" charset="0"/>
              <a:buChar char="•"/>
            </a:pPr>
            <a:r>
              <a:rPr lang="en-GB" b="1" dirty="0" smtClean="0"/>
              <a:t>TSOs will coordinate </a:t>
            </a:r>
            <a:r>
              <a:rPr lang="en-GB" dirty="0" smtClean="0"/>
              <a:t>and cooperate with adjacent TSOs in order </a:t>
            </a:r>
            <a:r>
              <a:rPr lang="en-GB" b="1" dirty="0" smtClean="0"/>
              <a:t>to release, offer and allocate bundled capacity </a:t>
            </a:r>
            <a:r>
              <a:rPr lang="en-GB" dirty="0" smtClean="0"/>
              <a:t>on both side of the border.</a:t>
            </a:r>
          </a:p>
          <a:p>
            <a:pPr marL="361950" lvl="0" indent="-361950">
              <a:spcBef>
                <a:spcPts val="600"/>
              </a:spcBef>
              <a:spcAft>
                <a:spcPts val="600"/>
              </a:spcAft>
              <a:buFont typeface="Arial" pitchFamily="34" charset="0"/>
              <a:buChar char="•"/>
            </a:pPr>
            <a:r>
              <a:rPr lang="en-GB" b="1" dirty="0" smtClean="0"/>
              <a:t>Allocation of bundled capacity will be prioritized </a:t>
            </a:r>
            <a:r>
              <a:rPr lang="en-GB" dirty="0" smtClean="0"/>
              <a:t>over allocation of unbundled capacity.</a:t>
            </a:r>
          </a:p>
        </p:txBody>
      </p:sp>
      <p:sp>
        <p:nvSpPr>
          <p:cNvPr id="8" name="7 Rectángulo"/>
          <p:cNvSpPr/>
          <p:nvPr/>
        </p:nvSpPr>
        <p:spPr>
          <a:xfrm>
            <a:off x="395536" y="1988840"/>
            <a:ext cx="877163" cy="369332"/>
          </a:xfrm>
          <a:prstGeom prst="rect">
            <a:avLst/>
          </a:prstGeom>
          <a:solidFill>
            <a:srgbClr val="264D74"/>
          </a:solidFill>
        </p:spPr>
        <p:txBody>
          <a:bodyPr wrap="none">
            <a:spAutoFit/>
          </a:bodyPr>
          <a:lstStyle/>
          <a:p>
            <a:r>
              <a:rPr lang="en-US" b="1" dirty="0" smtClean="0">
                <a:solidFill>
                  <a:schemeClr val="bg1"/>
                </a:solidFill>
              </a:rPr>
              <a:t>Scope</a:t>
            </a:r>
            <a:endParaRPr lang="es-ES" b="1" dirty="0">
              <a:solidFill>
                <a:schemeClr val="bg1"/>
              </a:solidFill>
            </a:endParaRPr>
          </a:p>
        </p:txBody>
      </p:sp>
      <p:sp>
        <p:nvSpPr>
          <p:cNvPr id="9" name="8 Rectángulo"/>
          <p:cNvSpPr/>
          <p:nvPr/>
        </p:nvSpPr>
        <p:spPr>
          <a:xfrm>
            <a:off x="251520" y="2483604"/>
            <a:ext cx="8892480" cy="369332"/>
          </a:xfrm>
          <a:prstGeom prst="rect">
            <a:avLst/>
          </a:prstGeom>
        </p:spPr>
        <p:txBody>
          <a:bodyPr wrap="square">
            <a:spAutoFit/>
          </a:bodyPr>
          <a:lstStyle/>
          <a:p>
            <a:pPr marL="361950" lvl="0" indent="-361950"/>
            <a:r>
              <a:rPr lang="en-GB" dirty="0" smtClean="0"/>
              <a:t> Capacity at </a:t>
            </a:r>
            <a:r>
              <a:rPr lang="en-GB" b="1" dirty="0" smtClean="0"/>
              <a:t>international connections with Europe</a:t>
            </a:r>
            <a:endParaRPr lang="es-ES" b="1" dirty="0" smtClean="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23</a:t>
            </a:r>
            <a:r>
              <a:rPr lang="de-DE" sz="2400" baseline="30000" dirty="0" smtClean="0"/>
              <a:t>rd</a:t>
            </a:r>
            <a:r>
              <a:rPr lang="de-DE" sz="2400" dirty="0" smtClean="0"/>
              <a:t> IG meeting SGRI-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197634" name="Picture 2"/>
          <p:cNvPicPr>
            <a:picLocks noChangeAspect="1" noChangeArrowheads="1"/>
          </p:cNvPicPr>
          <p:nvPr/>
        </p:nvPicPr>
        <p:blipFill>
          <a:blip r:embed="rId2" cstate="print"/>
          <a:srcRect/>
          <a:stretch>
            <a:fillRect/>
          </a:stretch>
        </p:blipFill>
        <p:spPr bwMode="auto">
          <a:xfrm>
            <a:off x="683568" y="1412776"/>
            <a:ext cx="7862972" cy="496855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88840"/>
            <a:ext cx="2287806" cy="369332"/>
          </a:xfrm>
          <a:prstGeom prst="rect">
            <a:avLst/>
          </a:prstGeom>
          <a:solidFill>
            <a:srgbClr val="264D74"/>
          </a:solidFill>
        </p:spPr>
        <p:txBody>
          <a:bodyPr wrap="none">
            <a:spAutoFit/>
          </a:bodyPr>
          <a:lstStyle/>
          <a:p>
            <a:r>
              <a:rPr lang="en-US" b="1" dirty="0" smtClean="0">
                <a:solidFill>
                  <a:schemeClr val="bg1"/>
                </a:solidFill>
              </a:rPr>
              <a:t>Capacity surrender</a:t>
            </a:r>
            <a:endParaRPr lang="es-ES" dirty="0">
              <a:solidFill>
                <a:schemeClr val="bg1"/>
              </a:solidFill>
            </a:endParaRPr>
          </a:p>
        </p:txBody>
      </p:sp>
      <p:sp>
        <p:nvSpPr>
          <p:cNvPr id="6" name="5 Rectángulo"/>
          <p:cNvSpPr/>
          <p:nvPr/>
        </p:nvSpPr>
        <p:spPr>
          <a:xfrm>
            <a:off x="251520" y="2411011"/>
            <a:ext cx="8892480" cy="1477328"/>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00" dirty="0" smtClean="0"/>
              <a:t>TSOs will accept </a:t>
            </a:r>
            <a:r>
              <a:rPr lang="en-GB" sz="1600" b="1" dirty="0" smtClean="0"/>
              <a:t>surrender of products with a duration equal to a month or higher</a:t>
            </a:r>
            <a:r>
              <a:rPr lang="en-GB" sz="1600" dirty="0" smtClean="0"/>
              <a:t>. Bundled and unbundled capacity, as well as total and partial surrender, both in quantity and period, will be accepted. Capacity initially allocated as bundled won’t be released unbundled.</a:t>
            </a:r>
          </a:p>
          <a:p>
            <a:pPr marL="361950" lvl="0" indent="-361950">
              <a:spcBef>
                <a:spcPts val="600"/>
              </a:spcBef>
              <a:spcAft>
                <a:spcPts val="600"/>
              </a:spcAft>
              <a:buFont typeface="Arial" pitchFamily="34" charset="0"/>
              <a:buChar char="•"/>
            </a:pPr>
            <a:r>
              <a:rPr lang="en-GB" sz="1600" b="1" dirty="0" smtClean="0"/>
              <a:t>Released capacity will be offered in the first allocation process after the surrender</a:t>
            </a:r>
            <a:r>
              <a:rPr lang="en-GB" sz="1600" dirty="0" smtClean="0"/>
              <a:t>. The surrender will be communicated in advance:</a:t>
            </a:r>
            <a:endParaRPr lang="es-ES" sz="1600" dirty="0" smtClean="0"/>
          </a:p>
        </p:txBody>
      </p:sp>
      <p:graphicFrame>
        <p:nvGraphicFramePr>
          <p:cNvPr id="10" name="9 Tabla"/>
          <p:cNvGraphicFramePr>
            <a:graphicFrameLocks noGrp="1"/>
          </p:cNvGraphicFramePr>
          <p:nvPr/>
        </p:nvGraphicFramePr>
        <p:xfrm>
          <a:off x="611560" y="3837099"/>
          <a:ext cx="8136904" cy="2784202"/>
        </p:xfrm>
        <a:graphic>
          <a:graphicData uri="http://schemas.openxmlformats.org/drawingml/2006/table">
            <a:tbl>
              <a:tblPr/>
              <a:tblGrid>
                <a:gridCol w="2016225"/>
                <a:gridCol w="2520279"/>
                <a:gridCol w="1008112"/>
                <a:gridCol w="871642"/>
                <a:gridCol w="1720646"/>
              </a:tblGrid>
              <a:tr h="239973">
                <a:tc>
                  <a:txBody>
                    <a:bodyPr/>
                    <a:lstStyle/>
                    <a:p>
                      <a:pPr marL="60325" marR="106045" algn="ctr">
                        <a:lnSpc>
                          <a:spcPct val="150000"/>
                        </a:lnSpc>
                        <a:spcAft>
                          <a:spcPts val="0"/>
                        </a:spcAft>
                      </a:pPr>
                      <a:endParaRPr lang="en-US" sz="1100" noProof="0" dirty="0">
                        <a:latin typeface="Arial"/>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09855" marR="106045" algn="ctr">
                        <a:lnSpc>
                          <a:spcPct val="150000"/>
                        </a:lnSpc>
                        <a:spcAft>
                          <a:spcPts val="0"/>
                        </a:spcAft>
                      </a:pPr>
                      <a:endParaRPr lang="en-US" sz="1100" noProof="0">
                        <a:latin typeface="Arial"/>
                        <a:ea typeface="Times New Roma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marL="90170" algn="ctr">
                        <a:lnSpc>
                          <a:spcPct val="150000"/>
                        </a:lnSpc>
                        <a:spcAft>
                          <a:spcPts val="0"/>
                        </a:spcAft>
                      </a:pPr>
                      <a:r>
                        <a:rPr lang="en-US" sz="1100" b="1" noProof="0" dirty="0" smtClean="0">
                          <a:solidFill>
                            <a:srgbClr val="000000"/>
                          </a:solidFill>
                          <a:latin typeface="Arial"/>
                          <a:ea typeface="Times New Roman"/>
                          <a:cs typeface="Arial"/>
                        </a:rPr>
                        <a:t>CAM AUCTIONS</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S"/>
                    </a:p>
                  </a:txBody>
                  <a:tcPr/>
                </a:tc>
                <a:tc hMerge="1">
                  <a:txBody>
                    <a:bodyPr/>
                    <a:lstStyle/>
                    <a:p>
                      <a:endParaRPr lang="es-ES"/>
                    </a:p>
                  </a:txBody>
                  <a:tcPr/>
                </a:tc>
              </a:tr>
              <a:tr h="492569">
                <a:tc>
                  <a:txBody>
                    <a:bodyPr/>
                    <a:lstStyle/>
                    <a:p>
                      <a:pPr marL="60325" marR="106045" algn="ctr">
                        <a:lnSpc>
                          <a:spcPct val="150000"/>
                        </a:lnSpc>
                        <a:spcAft>
                          <a:spcPts val="0"/>
                        </a:spcAft>
                      </a:pPr>
                      <a:r>
                        <a:rPr lang="en-US" sz="1100" b="1" noProof="0" smtClean="0">
                          <a:solidFill>
                            <a:srgbClr val="000000"/>
                          </a:solidFill>
                          <a:latin typeface="Arial"/>
                          <a:ea typeface="Times New Roman"/>
                          <a:cs typeface="Arial"/>
                        </a:rPr>
                        <a:t>Capacity released</a:t>
                      </a:r>
                      <a:endParaRPr lang="en-US" sz="1100" noProof="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106045" algn="ctr">
                        <a:lnSpc>
                          <a:spcPct val="100000"/>
                        </a:lnSpc>
                        <a:spcAft>
                          <a:spcPts val="0"/>
                        </a:spcAft>
                      </a:pPr>
                      <a:r>
                        <a:rPr lang="en-US" sz="1400" b="1" noProof="0" dirty="0" smtClean="0">
                          <a:solidFill>
                            <a:schemeClr val="bg1"/>
                          </a:solidFill>
                          <a:latin typeface="Arial"/>
                          <a:ea typeface="Times New Roman"/>
                          <a:cs typeface="Arial"/>
                        </a:rPr>
                        <a:t>Communication of the surrender</a:t>
                      </a:r>
                      <a:endParaRPr lang="en-US" sz="1400" b="1" noProof="0" dirty="0">
                        <a:solidFill>
                          <a:schemeClr val="bg1"/>
                        </a:solidFill>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4D74"/>
                    </a:solidFill>
                  </a:tcPr>
                </a:tc>
                <a:tc>
                  <a:txBody>
                    <a:bodyPr/>
                    <a:lstStyle/>
                    <a:p>
                      <a:pPr marL="90170" algn="ctr">
                        <a:lnSpc>
                          <a:spcPct val="150000"/>
                        </a:lnSpc>
                        <a:spcAft>
                          <a:spcPts val="0"/>
                        </a:spcAft>
                      </a:pPr>
                      <a:r>
                        <a:rPr lang="en-US" sz="1100" b="1" noProof="0" smtClean="0">
                          <a:solidFill>
                            <a:srgbClr val="000000"/>
                          </a:solidFill>
                          <a:latin typeface="Arial"/>
                          <a:ea typeface="Times New Roman"/>
                          <a:cs typeface="Arial"/>
                        </a:rPr>
                        <a:t>Auction</a:t>
                      </a:r>
                      <a:r>
                        <a:rPr lang="en-US" sz="1100" b="1" baseline="0" noProof="0" smtClean="0">
                          <a:solidFill>
                            <a:srgbClr val="000000"/>
                          </a:solidFill>
                          <a:latin typeface="Arial"/>
                          <a:ea typeface="Times New Roman"/>
                          <a:cs typeface="Arial"/>
                        </a:rPr>
                        <a:t> date</a:t>
                      </a:r>
                      <a:endParaRPr lang="en-US" sz="1100" noProof="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90170" algn="ctr">
                        <a:lnSpc>
                          <a:spcPct val="150000"/>
                        </a:lnSpc>
                        <a:spcAft>
                          <a:spcPts val="0"/>
                        </a:spcAft>
                      </a:pPr>
                      <a:r>
                        <a:rPr lang="en-US" sz="1100" b="1" noProof="0" smtClean="0">
                          <a:solidFill>
                            <a:srgbClr val="000000"/>
                          </a:solidFill>
                          <a:latin typeface="Arial"/>
                          <a:ea typeface="Times New Roman"/>
                          <a:cs typeface="Arial"/>
                        </a:rPr>
                        <a:t>Product</a:t>
                      </a:r>
                      <a:r>
                        <a:rPr lang="en-US" sz="1100" b="1" baseline="0" noProof="0" smtClean="0">
                          <a:solidFill>
                            <a:srgbClr val="000000"/>
                          </a:solidFill>
                          <a:latin typeface="Arial"/>
                          <a:ea typeface="Times New Roman"/>
                          <a:cs typeface="Arial"/>
                        </a:rPr>
                        <a:t> offered</a:t>
                      </a:r>
                      <a:endParaRPr lang="en-US" sz="1100" noProof="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S"/>
                    </a:p>
                  </a:txBody>
                  <a:tcPr/>
                </a:tc>
              </a:tr>
              <a:tr h="436077">
                <a:tc>
                  <a:txBody>
                    <a:bodyPr/>
                    <a:lstStyle/>
                    <a:p>
                      <a:pPr marL="85725" marR="106045" indent="0" algn="l" defTabSz="914400" rtl="0" eaLnBrk="1" latinLnBrk="0" hangingPunct="1">
                        <a:lnSpc>
                          <a:spcPct val="100000"/>
                        </a:lnSpc>
                        <a:spcAft>
                          <a:spcPts val="0"/>
                        </a:spcAft>
                        <a:tabLst>
                          <a:tab pos="85725" algn="l"/>
                        </a:tabLst>
                      </a:pPr>
                      <a:r>
                        <a:rPr lang="en-US" sz="1100" b="1" kern="1200" noProof="0" dirty="0" smtClean="0">
                          <a:solidFill>
                            <a:srgbClr val="000000"/>
                          </a:solidFill>
                          <a:latin typeface="Arial"/>
                          <a:ea typeface="Times New Roman"/>
                          <a:cs typeface="Arial"/>
                        </a:rPr>
                        <a:t>Annual </a:t>
                      </a:r>
                      <a:r>
                        <a:rPr lang="en-US" sz="1100" kern="1200" noProof="0" dirty="0" smtClean="0">
                          <a:solidFill>
                            <a:srgbClr val="000000"/>
                          </a:solidFill>
                          <a:latin typeface="Arial"/>
                          <a:ea typeface="Times New Roman"/>
                          <a:cs typeface="Arial"/>
                        </a:rPr>
                        <a:t>(Oct n - Sep n+15)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106045" algn="ctr">
                        <a:lnSpc>
                          <a:spcPct val="150000"/>
                        </a:lnSpc>
                        <a:spcAft>
                          <a:spcPts val="0"/>
                        </a:spcAft>
                      </a:pPr>
                      <a:r>
                        <a:rPr lang="en-US" sz="1100" b="1" noProof="0" dirty="0" smtClean="0">
                          <a:solidFill>
                            <a:schemeClr val="bg1"/>
                          </a:solidFill>
                          <a:latin typeface="Arial"/>
                          <a:ea typeface="Times New Roman"/>
                          <a:cs typeface="Arial"/>
                        </a:rPr>
                        <a:t>Up</a:t>
                      </a:r>
                      <a:r>
                        <a:rPr lang="en-US" sz="1100" b="1" baseline="0" noProof="0" dirty="0" smtClean="0">
                          <a:solidFill>
                            <a:schemeClr val="bg1"/>
                          </a:solidFill>
                          <a:latin typeface="Arial"/>
                          <a:ea typeface="Times New Roman"/>
                          <a:cs typeface="Arial"/>
                        </a:rPr>
                        <a:t> to </a:t>
                      </a:r>
                      <a:r>
                        <a:rPr lang="en-US" sz="1100" b="1" noProof="0" dirty="0" smtClean="0">
                          <a:solidFill>
                            <a:schemeClr val="bg1"/>
                          </a:solidFill>
                          <a:latin typeface="Arial"/>
                          <a:ea typeface="Times New Roman"/>
                          <a:cs typeface="Arial"/>
                        </a:rPr>
                        <a:t>40 days before the auction</a:t>
                      </a:r>
                      <a:endParaRPr lang="en-US" sz="1100" b="1" noProof="0" dirty="0">
                        <a:solidFill>
                          <a:schemeClr val="bg1"/>
                        </a:solidFill>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4D74"/>
                    </a:solidFill>
                  </a:tcPr>
                </a:tc>
                <a:tc>
                  <a:txBody>
                    <a:bodyPr/>
                    <a:lstStyle/>
                    <a:p>
                      <a:pPr marL="90170" algn="ctr">
                        <a:lnSpc>
                          <a:spcPct val="150000"/>
                        </a:lnSpc>
                        <a:spcAft>
                          <a:spcPts val="0"/>
                        </a:spcAft>
                      </a:pPr>
                      <a:r>
                        <a:rPr lang="en-US" sz="1100" noProof="0" dirty="0" smtClean="0">
                          <a:solidFill>
                            <a:srgbClr val="000000"/>
                          </a:solidFill>
                          <a:latin typeface="Arial"/>
                          <a:ea typeface="Times New Roman"/>
                          <a:cs typeface="Arial"/>
                        </a:rPr>
                        <a:t>1º Monday </a:t>
                      </a:r>
                      <a:endParaRPr lang="en-US" sz="1100" noProof="0" dirty="0" smtClean="0">
                        <a:latin typeface="Arial"/>
                        <a:ea typeface="Times New Roman"/>
                        <a:cs typeface="Times New Roman"/>
                      </a:endParaRPr>
                    </a:p>
                    <a:p>
                      <a:pPr marL="90170" algn="ctr">
                        <a:lnSpc>
                          <a:spcPct val="150000"/>
                        </a:lnSpc>
                        <a:spcAft>
                          <a:spcPts val="0"/>
                        </a:spcAft>
                      </a:pPr>
                      <a:r>
                        <a:rPr lang="en-US" sz="1100" noProof="0" dirty="0" smtClean="0">
                          <a:solidFill>
                            <a:srgbClr val="000000"/>
                          </a:solidFill>
                          <a:latin typeface="Arial"/>
                          <a:ea typeface="Times New Roman"/>
                          <a:cs typeface="Arial"/>
                        </a:rPr>
                        <a:t>Mar n</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90170" algn="ctr">
                        <a:lnSpc>
                          <a:spcPct val="150000"/>
                        </a:lnSpc>
                        <a:spcAft>
                          <a:spcPts val="0"/>
                        </a:spcAft>
                      </a:pPr>
                      <a:r>
                        <a:rPr lang="en-US" sz="1100" noProof="0" dirty="0" smtClean="0">
                          <a:solidFill>
                            <a:srgbClr val="000000"/>
                          </a:solidFill>
                          <a:latin typeface="Arial"/>
                          <a:ea typeface="Times New Roman"/>
                          <a:cs typeface="Arial"/>
                        </a:rPr>
                        <a:t>Annual (Oct n - Sep n+15)</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S"/>
                    </a:p>
                  </a:txBody>
                  <a:tcPr/>
                </a:tc>
              </a:tr>
              <a:tr h="243477">
                <a:tc rowSpan="4">
                  <a:txBody>
                    <a:bodyPr/>
                    <a:lstStyle/>
                    <a:p>
                      <a:pPr marL="85725" marR="106045" indent="0" algn="l">
                        <a:lnSpc>
                          <a:spcPct val="100000"/>
                        </a:lnSpc>
                        <a:spcAft>
                          <a:spcPts val="0"/>
                        </a:spcAft>
                        <a:tabLst>
                          <a:tab pos="85725" algn="l"/>
                        </a:tabLst>
                      </a:pPr>
                      <a:r>
                        <a:rPr lang="en-US" sz="1100" b="1" noProof="0" dirty="0" smtClean="0">
                          <a:solidFill>
                            <a:srgbClr val="000000"/>
                          </a:solidFill>
                          <a:latin typeface="Arial"/>
                          <a:ea typeface="Times New Roman"/>
                          <a:cs typeface="Arial"/>
                        </a:rPr>
                        <a:t>Quarterly</a:t>
                      </a:r>
                      <a:r>
                        <a:rPr lang="en-US" sz="1100" noProof="0" dirty="0" smtClean="0">
                          <a:solidFill>
                            <a:srgbClr val="000000"/>
                          </a:solidFill>
                          <a:latin typeface="Arial"/>
                          <a:ea typeface="Times New Roman"/>
                          <a:cs typeface="Arial"/>
                        </a:rPr>
                        <a:t> from annual products (Oct n - Sep n+1)</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109855" marR="106045" algn="ctr">
                        <a:lnSpc>
                          <a:spcPct val="150000"/>
                        </a:lnSpc>
                        <a:spcAft>
                          <a:spcPts val="0"/>
                        </a:spcAft>
                      </a:pPr>
                      <a:r>
                        <a:rPr lang="en-US" sz="1100" b="1" noProof="0" dirty="0" smtClean="0">
                          <a:solidFill>
                            <a:schemeClr val="bg1"/>
                          </a:solidFill>
                          <a:latin typeface="+mn-lt"/>
                          <a:ea typeface="Times New Roman"/>
                          <a:cs typeface="Arial"/>
                        </a:rPr>
                        <a:t>Up</a:t>
                      </a:r>
                      <a:r>
                        <a:rPr lang="en-US" sz="1100" b="1" baseline="0" noProof="0" dirty="0" smtClean="0">
                          <a:solidFill>
                            <a:schemeClr val="bg1"/>
                          </a:solidFill>
                          <a:latin typeface="+mn-lt"/>
                          <a:ea typeface="Times New Roman"/>
                          <a:cs typeface="Arial"/>
                        </a:rPr>
                        <a:t> to 2</a:t>
                      </a:r>
                      <a:r>
                        <a:rPr lang="en-US" sz="1100" b="1" noProof="0" dirty="0" smtClean="0">
                          <a:solidFill>
                            <a:schemeClr val="bg1"/>
                          </a:solidFill>
                          <a:latin typeface="+mn-lt"/>
                          <a:ea typeface="Times New Roman"/>
                          <a:cs typeface="Arial"/>
                        </a:rPr>
                        <a:t>0 days before the auction</a:t>
                      </a:r>
                      <a:endParaRPr lang="en-US" sz="1100" b="1" noProof="0" dirty="0">
                        <a:solidFill>
                          <a:schemeClr val="bg1"/>
                        </a:solidFill>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4D74"/>
                    </a:solidFill>
                  </a:tcPr>
                </a:tc>
                <a:tc rowSpan="4">
                  <a:txBody>
                    <a:bodyPr/>
                    <a:lstStyle/>
                    <a:p>
                      <a:pPr marL="90170" algn="ctr">
                        <a:lnSpc>
                          <a:spcPct val="150000"/>
                        </a:lnSpc>
                        <a:spcAft>
                          <a:spcPts val="0"/>
                        </a:spcAft>
                      </a:pPr>
                      <a:r>
                        <a:rPr lang="en-US" sz="1100" noProof="0" dirty="0" smtClean="0">
                          <a:solidFill>
                            <a:srgbClr val="000000"/>
                          </a:solidFill>
                          <a:latin typeface="Arial"/>
                          <a:ea typeface="Times New Roman"/>
                          <a:cs typeface="Arial"/>
                        </a:rPr>
                        <a:t>1º Monday </a:t>
                      </a:r>
                      <a:endParaRPr lang="en-US" sz="1100" noProof="0" dirty="0" smtClean="0">
                        <a:latin typeface="Arial"/>
                        <a:ea typeface="Times New Roman"/>
                        <a:cs typeface="Times New Roman"/>
                      </a:endParaRPr>
                    </a:p>
                    <a:p>
                      <a:pPr marL="90170" algn="ctr">
                        <a:lnSpc>
                          <a:spcPct val="150000"/>
                        </a:lnSpc>
                        <a:spcAft>
                          <a:spcPts val="0"/>
                        </a:spcAft>
                      </a:pPr>
                      <a:r>
                        <a:rPr lang="en-US" sz="1100" noProof="0" dirty="0" smtClean="0">
                          <a:solidFill>
                            <a:srgbClr val="000000"/>
                          </a:solidFill>
                          <a:latin typeface="Arial"/>
                          <a:ea typeface="Times New Roman"/>
                          <a:cs typeface="Arial"/>
                        </a:rPr>
                        <a:t>Jun n</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marL="90170" marR="30480" algn="ctr">
                        <a:lnSpc>
                          <a:spcPct val="150000"/>
                        </a:lnSpc>
                        <a:spcAft>
                          <a:spcPts val="0"/>
                        </a:spcAft>
                      </a:pPr>
                      <a:r>
                        <a:rPr lang="en-US" sz="1100" noProof="0" dirty="0" smtClean="0">
                          <a:solidFill>
                            <a:srgbClr val="000000"/>
                          </a:solidFill>
                          <a:latin typeface="Arial"/>
                          <a:ea typeface="Times New Roman"/>
                          <a:cs typeface="Arial"/>
                        </a:rPr>
                        <a:t>Quarterly</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0170" algn="just">
                        <a:lnSpc>
                          <a:spcPct val="150000"/>
                        </a:lnSpc>
                        <a:spcAft>
                          <a:spcPts val="0"/>
                        </a:spcAft>
                      </a:pPr>
                      <a:r>
                        <a:rPr lang="en-US" sz="1100" noProof="0" dirty="0" smtClean="0">
                          <a:solidFill>
                            <a:srgbClr val="000000"/>
                          </a:solidFill>
                          <a:latin typeface="Arial"/>
                          <a:ea typeface="Times New Roman"/>
                          <a:cs typeface="Arial"/>
                        </a:rPr>
                        <a:t>Oct n - Dec n</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4347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90170" algn="just">
                        <a:lnSpc>
                          <a:spcPct val="150000"/>
                        </a:lnSpc>
                        <a:spcAft>
                          <a:spcPts val="0"/>
                        </a:spcAft>
                      </a:pPr>
                      <a:r>
                        <a:rPr lang="en-US" sz="1100" noProof="0" dirty="0" smtClean="0">
                          <a:solidFill>
                            <a:srgbClr val="000000"/>
                          </a:solidFill>
                          <a:latin typeface="Arial"/>
                          <a:ea typeface="Times New Roman"/>
                          <a:cs typeface="Arial"/>
                        </a:rPr>
                        <a:t>Jan n+1 - Mar n+1</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4347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90170" algn="just">
                        <a:lnSpc>
                          <a:spcPct val="150000"/>
                        </a:lnSpc>
                        <a:spcAft>
                          <a:spcPts val="0"/>
                        </a:spcAft>
                      </a:pPr>
                      <a:r>
                        <a:rPr lang="en-US" sz="1100" noProof="0" dirty="0" smtClean="0">
                          <a:solidFill>
                            <a:srgbClr val="000000"/>
                          </a:solidFill>
                          <a:latin typeface="Arial"/>
                          <a:ea typeface="Times New Roman"/>
                          <a:cs typeface="Arial"/>
                        </a:rPr>
                        <a:t>Apr n+1 - Jun n+1</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4347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90170" algn="just">
                        <a:lnSpc>
                          <a:spcPct val="150000"/>
                        </a:lnSpc>
                        <a:spcAft>
                          <a:spcPts val="0"/>
                        </a:spcAft>
                      </a:pPr>
                      <a:r>
                        <a:rPr lang="en-US" sz="1100" noProof="0" dirty="0" smtClean="0">
                          <a:solidFill>
                            <a:srgbClr val="000000"/>
                          </a:solidFill>
                          <a:latin typeface="Arial"/>
                          <a:ea typeface="Times New Roman"/>
                          <a:cs typeface="Arial"/>
                        </a:rPr>
                        <a:t>Jul n+1 - Sep n+1</a:t>
                      </a:r>
                      <a:endParaRPr lang="en-US" sz="1100" noProof="0" dirty="0">
                        <a:latin typeface="Arial"/>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31413">
                <a:tc>
                  <a:txBody>
                    <a:bodyPr/>
                    <a:lstStyle/>
                    <a:p>
                      <a:pPr marL="85725" marR="106045" indent="0" algn="l" defTabSz="914400" rtl="0" eaLnBrk="1" latinLnBrk="0" hangingPunct="1">
                        <a:lnSpc>
                          <a:spcPct val="100000"/>
                        </a:lnSpc>
                        <a:spcAft>
                          <a:spcPts val="0"/>
                        </a:spcAft>
                        <a:tabLst>
                          <a:tab pos="85725" algn="l"/>
                        </a:tabLst>
                      </a:pPr>
                      <a:r>
                        <a:rPr lang="en-US" sz="1100" b="1" kern="1200" noProof="0" dirty="0" smtClean="0">
                          <a:solidFill>
                            <a:srgbClr val="000000"/>
                          </a:solidFill>
                          <a:latin typeface="Arial"/>
                          <a:ea typeface="Times New Roman"/>
                          <a:cs typeface="Arial"/>
                        </a:rPr>
                        <a:t>Month</a:t>
                      </a:r>
                      <a:r>
                        <a:rPr lang="en-US" sz="1100" kern="1200" noProof="0" dirty="0" smtClean="0">
                          <a:solidFill>
                            <a:srgbClr val="000000"/>
                          </a:solidFill>
                          <a:latin typeface="Arial"/>
                          <a:ea typeface="Times New Roman"/>
                          <a:cs typeface="Arial"/>
                        </a:rPr>
                        <a:t> (m+1)  from quarterly or annual products</a:t>
                      </a:r>
                    </a:p>
                  </a:txBody>
                  <a:tcPr marL="42396" marR="42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106045" algn="ctr">
                        <a:lnSpc>
                          <a:spcPct val="150000"/>
                        </a:lnSpc>
                        <a:spcAft>
                          <a:spcPts val="0"/>
                        </a:spcAft>
                      </a:pPr>
                      <a:r>
                        <a:rPr lang="en-US" sz="1100" b="1" noProof="0" dirty="0" smtClean="0">
                          <a:solidFill>
                            <a:schemeClr val="bg1"/>
                          </a:solidFill>
                          <a:latin typeface="+mn-lt"/>
                          <a:ea typeface="Times New Roman"/>
                          <a:cs typeface="Arial"/>
                        </a:rPr>
                        <a:t>Up</a:t>
                      </a:r>
                      <a:r>
                        <a:rPr lang="en-US" sz="1100" b="1" baseline="0" noProof="0" dirty="0" smtClean="0">
                          <a:solidFill>
                            <a:schemeClr val="bg1"/>
                          </a:solidFill>
                          <a:latin typeface="+mn-lt"/>
                          <a:ea typeface="Times New Roman"/>
                          <a:cs typeface="Arial"/>
                        </a:rPr>
                        <a:t> to 1</a:t>
                      </a:r>
                      <a:r>
                        <a:rPr lang="en-US" sz="1100" b="1" noProof="0" dirty="0" smtClean="0">
                          <a:solidFill>
                            <a:schemeClr val="bg1"/>
                          </a:solidFill>
                          <a:latin typeface="+mn-lt"/>
                          <a:ea typeface="Times New Roman"/>
                          <a:cs typeface="Arial"/>
                        </a:rPr>
                        <a:t>0 days before </a:t>
                      </a:r>
                      <a:r>
                        <a:rPr lang="en-US" sz="1100" b="1" baseline="0" noProof="0" dirty="0" smtClean="0">
                          <a:solidFill>
                            <a:schemeClr val="bg1"/>
                          </a:solidFill>
                          <a:latin typeface="+mn-lt"/>
                          <a:ea typeface="Times New Roman"/>
                          <a:cs typeface="Arial"/>
                        </a:rPr>
                        <a:t> the</a:t>
                      </a:r>
                      <a:r>
                        <a:rPr lang="en-US" sz="1100" b="1" noProof="0" dirty="0" smtClean="0">
                          <a:solidFill>
                            <a:schemeClr val="bg1"/>
                          </a:solidFill>
                          <a:latin typeface="+mn-lt"/>
                          <a:ea typeface="Times New Roman"/>
                          <a:cs typeface="Arial"/>
                        </a:rPr>
                        <a:t> auction</a:t>
                      </a:r>
                      <a:endParaRPr lang="en-US" sz="1100" b="1" noProof="0" dirty="0">
                        <a:solidFill>
                          <a:schemeClr val="bg1"/>
                        </a:solidFill>
                        <a:latin typeface="+mn-lt"/>
                        <a:ea typeface="Times New Roman"/>
                        <a:cs typeface="Times New Roman"/>
                      </a:endParaRPr>
                    </a:p>
                  </a:txBody>
                  <a:tcPr marL="42396" marR="42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4D74"/>
                    </a:solidFill>
                  </a:tcPr>
                </a:tc>
                <a:tc>
                  <a:txBody>
                    <a:bodyPr/>
                    <a:lstStyle/>
                    <a:p>
                      <a:pPr marL="90170" algn="ctr">
                        <a:lnSpc>
                          <a:spcPct val="150000"/>
                        </a:lnSpc>
                        <a:spcAft>
                          <a:spcPts val="0"/>
                        </a:spcAft>
                      </a:pPr>
                      <a:r>
                        <a:rPr lang="en-US" sz="1100" noProof="0" dirty="0" smtClean="0">
                          <a:solidFill>
                            <a:srgbClr val="000000"/>
                          </a:solidFill>
                          <a:latin typeface="Arial"/>
                          <a:ea typeface="Times New Roman"/>
                          <a:cs typeface="Arial"/>
                        </a:rPr>
                        <a:t>3er Monday</a:t>
                      </a:r>
                      <a:endParaRPr lang="en-US" sz="1100" noProof="0" dirty="0" smtClean="0">
                        <a:latin typeface="Arial"/>
                        <a:ea typeface="Times New Roman"/>
                        <a:cs typeface="Times New Roman"/>
                      </a:endParaRPr>
                    </a:p>
                    <a:p>
                      <a:pPr marL="90170" algn="ctr">
                        <a:lnSpc>
                          <a:spcPct val="150000"/>
                        </a:lnSpc>
                        <a:spcAft>
                          <a:spcPts val="0"/>
                        </a:spcAft>
                      </a:pPr>
                      <a:r>
                        <a:rPr lang="en-US" sz="1100" noProof="0" dirty="0" smtClean="0">
                          <a:solidFill>
                            <a:srgbClr val="000000"/>
                          </a:solidFill>
                          <a:latin typeface="Arial"/>
                          <a:ea typeface="Times New Roman"/>
                          <a:cs typeface="Arial"/>
                        </a:rPr>
                        <a:t>Month m</a:t>
                      </a:r>
                      <a:endParaRPr lang="en-US" sz="1100" noProof="0" dirty="0">
                        <a:latin typeface="Arial"/>
                        <a:ea typeface="Times New Roman"/>
                        <a:cs typeface="Times New Roman"/>
                      </a:endParaRPr>
                    </a:p>
                  </a:txBody>
                  <a:tcPr marL="42396" marR="42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50000"/>
                        </a:lnSpc>
                        <a:spcAft>
                          <a:spcPts val="0"/>
                        </a:spcAft>
                        <a:tabLst>
                          <a:tab pos="449580" algn="l"/>
                        </a:tabLst>
                      </a:pPr>
                      <a:r>
                        <a:rPr lang="en-US" sz="1100" noProof="0" dirty="0" smtClean="0">
                          <a:solidFill>
                            <a:srgbClr val="000000"/>
                          </a:solidFill>
                          <a:latin typeface="Arial"/>
                          <a:ea typeface="Times New Roman"/>
                          <a:cs typeface="Arial"/>
                        </a:rPr>
                        <a:t>Month (m+1)</a:t>
                      </a:r>
                      <a:endParaRPr lang="en-US" sz="1100" noProof="0" dirty="0">
                        <a:latin typeface="Arial"/>
                        <a:ea typeface="Times New Roman"/>
                        <a:cs typeface="Times New Roman"/>
                      </a:endParaRPr>
                    </a:p>
                  </a:txBody>
                  <a:tcPr marL="42396" marR="42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S"/>
                    </a:p>
                  </a:txBody>
                  <a:tcPr/>
                </a:tc>
              </a:tr>
            </a:tbl>
          </a:graphicData>
        </a:graphic>
      </p:graphicFrame>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88840"/>
            <a:ext cx="2287806" cy="369332"/>
          </a:xfrm>
          <a:prstGeom prst="rect">
            <a:avLst/>
          </a:prstGeom>
          <a:solidFill>
            <a:srgbClr val="264D74"/>
          </a:solidFill>
        </p:spPr>
        <p:txBody>
          <a:bodyPr wrap="none">
            <a:spAutoFit/>
          </a:bodyPr>
          <a:lstStyle/>
          <a:p>
            <a:r>
              <a:rPr lang="en-US" b="1" dirty="0" smtClean="0">
                <a:solidFill>
                  <a:schemeClr val="bg1"/>
                </a:solidFill>
              </a:rPr>
              <a:t>Capacity surrender</a:t>
            </a:r>
            <a:endParaRPr lang="es-ES" b="1" dirty="0">
              <a:solidFill>
                <a:schemeClr val="bg1"/>
              </a:solidFill>
            </a:endParaRPr>
          </a:p>
        </p:txBody>
      </p:sp>
      <p:sp>
        <p:nvSpPr>
          <p:cNvPr id="6" name="5 Rectángulo"/>
          <p:cNvSpPr/>
          <p:nvPr/>
        </p:nvSpPr>
        <p:spPr>
          <a:xfrm>
            <a:off x="251520" y="2496810"/>
            <a:ext cx="8784976" cy="4316566"/>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50" dirty="0" smtClean="0"/>
              <a:t>Released capacity will be adapted to the products allocated in the allocation process conducted by the TSOs. Surrendered </a:t>
            </a:r>
            <a:r>
              <a:rPr lang="en-GB" sz="1650" b="1" dirty="0" smtClean="0"/>
              <a:t>unbundled capacity</a:t>
            </a:r>
            <a:r>
              <a:rPr lang="en-GB" sz="1650" dirty="0" smtClean="0"/>
              <a:t>, when possible, </a:t>
            </a:r>
            <a:r>
              <a:rPr lang="en-GB" sz="1650" b="1" dirty="0" smtClean="0"/>
              <a:t>will be bundled </a:t>
            </a:r>
            <a:r>
              <a:rPr lang="en-GB" sz="1650" dirty="0" smtClean="0"/>
              <a:t>before sold. </a:t>
            </a:r>
          </a:p>
          <a:p>
            <a:pPr marL="361950" lvl="0" indent="-361950">
              <a:spcBef>
                <a:spcPts val="600"/>
              </a:spcBef>
              <a:spcAft>
                <a:spcPts val="600"/>
              </a:spcAft>
              <a:buFont typeface="Arial" pitchFamily="34" charset="0"/>
              <a:buChar char="•"/>
            </a:pPr>
            <a:r>
              <a:rPr lang="en-GB" sz="1650" dirty="0" smtClean="0"/>
              <a:t>Surrendered capacity to be </a:t>
            </a:r>
            <a:r>
              <a:rPr lang="en-GB" sz="1650" b="1" dirty="0" smtClean="0"/>
              <a:t>reallocated only after all the available bundled capacity has been allocated</a:t>
            </a:r>
            <a:r>
              <a:rPr lang="en-GB" sz="1650" dirty="0" smtClean="0"/>
              <a:t> and before allocating capacity from LT UIOLI mechanism.</a:t>
            </a:r>
          </a:p>
          <a:p>
            <a:pPr marL="361950" indent="-361950">
              <a:spcBef>
                <a:spcPts val="600"/>
              </a:spcBef>
              <a:spcAft>
                <a:spcPts val="600"/>
              </a:spcAft>
            </a:pPr>
            <a:r>
              <a:rPr lang="en-GB" sz="1650" dirty="0" smtClean="0"/>
              <a:t>	When several surrendered equivalent products exist, the allocation priority will be </a:t>
            </a:r>
            <a:r>
              <a:rPr lang="en-GB" sz="1650" b="1" dirty="0" smtClean="0"/>
              <a:t>time stamp</a:t>
            </a:r>
            <a:r>
              <a:rPr lang="en-GB" sz="1650" dirty="0" smtClean="0"/>
              <a:t>.</a:t>
            </a:r>
          </a:p>
          <a:p>
            <a:pPr marL="361950" indent="-361950">
              <a:spcBef>
                <a:spcPts val="600"/>
              </a:spcBef>
              <a:spcAft>
                <a:spcPts val="600"/>
              </a:spcAft>
            </a:pPr>
            <a:r>
              <a:rPr lang="en-GB" sz="1650" dirty="0" smtClean="0"/>
              <a:t>	Shippers </a:t>
            </a:r>
            <a:r>
              <a:rPr lang="en-GB" sz="1650" b="1" dirty="0" smtClean="0"/>
              <a:t>cannot impose conditions </a:t>
            </a:r>
            <a:r>
              <a:rPr lang="en-GB" sz="1650" dirty="0" smtClean="0"/>
              <a:t>on the sale of their surrendered capacity.</a:t>
            </a:r>
          </a:p>
          <a:p>
            <a:pPr marL="361950" indent="-361950">
              <a:spcBef>
                <a:spcPts val="600"/>
              </a:spcBef>
              <a:spcAft>
                <a:spcPts val="600"/>
              </a:spcAft>
            </a:pPr>
            <a:r>
              <a:rPr lang="en-GB" sz="1650" dirty="0" smtClean="0"/>
              <a:t>	When the </a:t>
            </a:r>
            <a:r>
              <a:rPr lang="en-GB" sz="1650" b="1" dirty="0" smtClean="0"/>
              <a:t>capacity reallocation involves a price lower </a:t>
            </a:r>
            <a:r>
              <a:rPr lang="en-GB" sz="1650" dirty="0" smtClean="0"/>
              <a:t>than the original, this won’t be a cost for TSOs and </a:t>
            </a:r>
            <a:r>
              <a:rPr lang="en-GB" sz="1650" b="1" dirty="0" smtClean="0"/>
              <a:t>the primary capacity holder will cover the difference</a:t>
            </a:r>
            <a:r>
              <a:rPr lang="en-GB" sz="1650" dirty="0" smtClean="0"/>
              <a:t>. </a:t>
            </a:r>
          </a:p>
          <a:p>
            <a:pPr marL="361950" lvl="0">
              <a:spcBef>
                <a:spcPts val="600"/>
              </a:spcBef>
              <a:spcAft>
                <a:spcPts val="600"/>
              </a:spcAft>
            </a:pPr>
            <a:r>
              <a:rPr lang="en-GB" sz="1650" dirty="0" smtClean="0"/>
              <a:t>TSOs and primary capacity holders will not receive any revenue coming from the sale of surrendered capacity. </a:t>
            </a:r>
          </a:p>
          <a:p>
            <a:pPr marL="361950" indent="-361950">
              <a:spcBef>
                <a:spcPts val="600"/>
              </a:spcBef>
              <a:spcAft>
                <a:spcPts val="600"/>
              </a:spcAft>
            </a:pPr>
            <a:endParaRPr lang="en-GB" sz="1650" dirty="0" smtClean="0"/>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08695"/>
            <a:ext cx="2287806" cy="369332"/>
          </a:xfrm>
          <a:prstGeom prst="rect">
            <a:avLst/>
          </a:prstGeom>
          <a:solidFill>
            <a:srgbClr val="264D74"/>
          </a:solidFill>
        </p:spPr>
        <p:txBody>
          <a:bodyPr wrap="none">
            <a:spAutoFit/>
          </a:bodyPr>
          <a:lstStyle/>
          <a:p>
            <a:r>
              <a:rPr lang="en-US" b="1" dirty="0" smtClean="0">
                <a:solidFill>
                  <a:schemeClr val="bg1"/>
                </a:solidFill>
              </a:rPr>
              <a:t>Capacity surrender</a:t>
            </a:r>
            <a:endParaRPr lang="es-ES" b="1" dirty="0">
              <a:solidFill>
                <a:schemeClr val="bg1"/>
              </a:solidFill>
            </a:endParaRPr>
          </a:p>
        </p:txBody>
      </p:sp>
      <p:sp>
        <p:nvSpPr>
          <p:cNvPr id="6" name="5 Rectángulo"/>
          <p:cNvSpPr/>
          <p:nvPr/>
        </p:nvSpPr>
        <p:spPr>
          <a:xfrm>
            <a:off x="251520" y="2278027"/>
            <a:ext cx="8784976" cy="4247317"/>
          </a:xfrm>
          <a:prstGeom prst="rect">
            <a:avLst/>
          </a:prstGeom>
        </p:spPr>
        <p:txBody>
          <a:bodyPr wrap="square">
            <a:spAutoFit/>
          </a:bodyPr>
          <a:lstStyle/>
          <a:p>
            <a:pPr marL="361950" lvl="0" indent="-361950">
              <a:spcBef>
                <a:spcPts val="600"/>
              </a:spcBef>
              <a:spcAft>
                <a:spcPts val="0"/>
              </a:spcAft>
              <a:buFont typeface="Arial" pitchFamily="34" charset="0"/>
              <a:buChar char="•"/>
            </a:pPr>
            <a:r>
              <a:rPr lang="en-GB" sz="1600" dirty="0" smtClean="0"/>
              <a:t>Primary holders retain </a:t>
            </a:r>
            <a:r>
              <a:rPr lang="en-GB" sz="1600" b="1" dirty="0" smtClean="0"/>
              <a:t>rights and obligations </a:t>
            </a:r>
            <a:r>
              <a:rPr lang="en-GB" sz="1600" dirty="0" smtClean="0"/>
              <a:t>till the surrender capacity is allocated and will continue paying for it as usually, according to what established in the corresponding access contract.</a:t>
            </a:r>
          </a:p>
          <a:p>
            <a:pPr marL="361950" lvl="0" indent="-361950">
              <a:spcBef>
                <a:spcPts val="600"/>
              </a:spcBef>
              <a:spcAft>
                <a:spcPts val="0"/>
              </a:spcAft>
              <a:buFont typeface="Arial" pitchFamily="34" charset="0"/>
              <a:buChar char="•"/>
            </a:pPr>
            <a:r>
              <a:rPr lang="en-GB" sz="1600" dirty="0" smtClean="0"/>
              <a:t>In order to allow TSOs to offer surrendered capacity in the ordinary allocation processes, </a:t>
            </a:r>
            <a:r>
              <a:rPr lang="en-GB" sz="1600" b="1" dirty="0" smtClean="0"/>
              <a:t>surrendered capacity won’t be offered in the secondary market since the surrender till the communication of allocation results by the TSOs.</a:t>
            </a:r>
            <a:endParaRPr lang="es-ES" sz="1600" dirty="0" smtClean="0"/>
          </a:p>
          <a:p>
            <a:pPr marL="361950" lvl="0" indent="-361950">
              <a:spcBef>
                <a:spcPts val="600"/>
              </a:spcBef>
              <a:spcAft>
                <a:spcPts val="0"/>
              </a:spcAft>
              <a:buFont typeface="Arial" pitchFamily="34" charset="0"/>
              <a:buChar char="•"/>
            </a:pPr>
            <a:r>
              <a:rPr lang="en-GB" sz="1600" b="1" dirty="0" smtClean="0"/>
              <a:t>TSOs will provide </a:t>
            </a:r>
            <a:r>
              <a:rPr lang="en-GB" sz="1600" dirty="0" smtClean="0"/>
              <a:t>primary capacity holders with the following </a:t>
            </a:r>
            <a:r>
              <a:rPr lang="en-GB" sz="1600" b="1" dirty="0" smtClean="0"/>
              <a:t>information</a:t>
            </a:r>
            <a:r>
              <a:rPr lang="en-GB" sz="1600" dirty="0" smtClean="0"/>
              <a:t>, for each surrender:</a:t>
            </a:r>
          </a:p>
          <a:p>
            <a:pPr marL="895350" lvl="0" indent="-361950">
              <a:spcBef>
                <a:spcPts val="600"/>
              </a:spcBef>
              <a:spcAft>
                <a:spcPts val="0"/>
              </a:spcAft>
              <a:buFont typeface="Wingdings" pitchFamily="2" charset="2"/>
              <a:buChar char="Ø"/>
            </a:pPr>
            <a:r>
              <a:rPr lang="en-GB" sz="1600" dirty="0" smtClean="0"/>
              <a:t>Priority of their surrendered capacity in the allocation process</a:t>
            </a:r>
          </a:p>
          <a:p>
            <a:pPr marL="895350" lvl="0" indent="-361950">
              <a:spcBef>
                <a:spcPts val="600"/>
              </a:spcBef>
              <a:spcAft>
                <a:spcPts val="0"/>
              </a:spcAft>
              <a:buFont typeface="Wingdings" pitchFamily="2" charset="2"/>
              <a:buChar char="Ø"/>
            </a:pPr>
            <a:r>
              <a:rPr lang="en-GB" sz="1600" dirty="0" smtClean="0"/>
              <a:t>Results of the allocation process: capacity reallocated in quantity and period, the reallocation price and the price to be paid by the primary holder, when corresponding.</a:t>
            </a:r>
          </a:p>
          <a:p>
            <a:pPr lvl="0">
              <a:spcBef>
                <a:spcPts val="600"/>
              </a:spcBef>
              <a:spcAft>
                <a:spcPts val="0"/>
              </a:spcAft>
            </a:pPr>
            <a:r>
              <a:rPr lang="en-GB" sz="1600" b="1" u="sng" dirty="0" smtClean="0"/>
              <a:t>Transitory period</a:t>
            </a:r>
          </a:p>
          <a:p>
            <a:pPr>
              <a:spcBef>
                <a:spcPts val="600"/>
              </a:spcBef>
              <a:spcAft>
                <a:spcPts val="0"/>
              </a:spcAft>
            </a:pPr>
            <a:r>
              <a:rPr lang="en-GB" sz="1600" dirty="0" smtClean="0"/>
              <a:t>Until the CAM NC is applied, TSOs will accept the capacity when surrendered. When necessary, the surrendered capacity will </a:t>
            </a:r>
            <a:r>
              <a:rPr lang="en-GB" sz="1600" dirty="0" smtClean="0"/>
              <a:t>be adapted </a:t>
            </a:r>
            <a:r>
              <a:rPr lang="en-GB" sz="1600" dirty="0" smtClean="0"/>
              <a:t>in order to be sold in the first allocation process.</a:t>
            </a:r>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88840"/>
            <a:ext cx="1129348" cy="369332"/>
          </a:xfrm>
          <a:prstGeom prst="rect">
            <a:avLst/>
          </a:prstGeom>
          <a:solidFill>
            <a:srgbClr val="264D74"/>
          </a:solidFill>
        </p:spPr>
        <p:txBody>
          <a:bodyPr wrap="none">
            <a:spAutoFit/>
          </a:bodyPr>
          <a:lstStyle/>
          <a:p>
            <a:r>
              <a:rPr lang="en-US" b="1" dirty="0" smtClean="0">
                <a:solidFill>
                  <a:schemeClr val="bg1"/>
                </a:solidFill>
              </a:rPr>
              <a:t>LT UIOLI</a:t>
            </a:r>
            <a:endParaRPr lang="es-ES" b="1" dirty="0">
              <a:solidFill>
                <a:schemeClr val="bg1"/>
              </a:solidFill>
            </a:endParaRPr>
          </a:p>
        </p:txBody>
      </p:sp>
      <p:grpSp>
        <p:nvGrpSpPr>
          <p:cNvPr id="2" name="11 Grupo"/>
          <p:cNvGrpSpPr/>
          <p:nvPr/>
        </p:nvGrpSpPr>
        <p:grpSpPr>
          <a:xfrm>
            <a:off x="251520" y="2380813"/>
            <a:ext cx="8784976" cy="4216539"/>
            <a:chOff x="251520" y="2380813"/>
            <a:chExt cx="8784976" cy="4216539"/>
          </a:xfrm>
        </p:grpSpPr>
        <p:sp>
          <p:nvSpPr>
            <p:cNvPr id="6" name="5 Rectángulo"/>
            <p:cNvSpPr/>
            <p:nvPr/>
          </p:nvSpPr>
          <p:spPr>
            <a:xfrm>
              <a:off x="251520" y="2380813"/>
              <a:ext cx="8784976" cy="4216539"/>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00" b="1" dirty="0" smtClean="0"/>
                <a:t>Every April, TSOs will review  the capacity utilization of </a:t>
              </a:r>
              <a:r>
                <a:rPr lang="en-GB" sz="1600" dirty="0" smtClean="0"/>
                <a:t>those users with </a:t>
              </a:r>
              <a:r>
                <a:rPr lang="en-GB" sz="1600" b="1" dirty="0" smtClean="0"/>
                <a:t>annual and quarterly products when </a:t>
              </a:r>
              <a:r>
                <a:rPr lang="en-GB" sz="1600" dirty="0" smtClean="0"/>
                <a:t>their contracted capacity </a:t>
              </a:r>
              <a:r>
                <a:rPr lang="en-GB" sz="1600" b="1" dirty="0" smtClean="0"/>
                <a:t>lasts more than one year </a:t>
              </a:r>
            </a:p>
            <a:p>
              <a:pPr marL="361950" lvl="0" indent="-361950">
                <a:spcBef>
                  <a:spcPts val="600"/>
                </a:spcBef>
                <a:spcAft>
                  <a:spcPts val="600"/>
                </a:spcAft>
              </a:pPr>
              <a:r>
                <a:rPr lang="en-GB" sz="1600" dirty="0" smtClean="0"/>
                <a:t>	TSOs will review the utilization level </a:t>
              </a:r>
              <a:r>
                <a:rPr lang="en-GB" sz="1600" b="1" dirty="0" smtClean="0"/>
                <a:t>in two periods</a:t>
              </a:r>
              <a:r>
                <a:rPr lang="en-GB" sz="1600" dirty="0" smtClean="0"/>
                <a:t>: from 1 April to 30 September in the previous year and from 1 October in the previous year to 30 March in the current year.</a:t>
              </a:r>
            </a:p>
            <a:p>
              <a:pPr marL="361950" lvl="0" indent="-361950">
                <a:spcBef>
                  <a:spcPts val="600"/>
                </a:spcBef>
                <a:spcAft>
                  <a:spcPts val="0"/>
                </a:spcAft>
              </a:pPr>
              <a:r>
                <a:rPr lang="en-GB" sz="1600" dirty="0" smtClean="0"/>
                <a:t>	The </a:t>
              </a:r>
              <a:r>
                <a:rPr lang="en-GB" sz="1600" b="1" dirty="0" smtClean="0"/>
                <a:t>utilization level, in percentage, will be calculated as following</a:t>
              </a:r>
              <a:r>
                <a:rPr lang="en-GB" sz="1600" dirty="0" smtClean="0"/>
                <a:t>:</a:t>
              </a:r>
            </a:p>
            <a:p>
              <a:pPr marL="361950" lvl="0" indent="-361950">
                <a:spcBef>
                  <a:spcPts val="600"/>
                </a:spcBef>
                <a:spcAft>
                  <a:spcPts val="0"/>
                </a:spcAft>
              </a:pPr>
              <a:r>
                <a:rPr lang="en-GB" sz="1600" dirty="0" smtClean="0"/>
                <a:t>			    average of daily capacity use</a:t>
              </a:r>
            </a:p>
            <a:p>
              <a:pPr marL="361950" lvl="0" indent="-361950">
                <a:spcBef>
                  <a:spcPts val="600"/>
                </a:spcBef>
                <a:spcAft>
                  <a:spcPts val="600"/>
                </a:spcAft>
              </a:pPr>
              <a:r>
                <a:rPr lang="en-GB" sz="1600" dirty="0" smtClean="0"/>
                <a:t>			average of daily contracted capacity </a:t>
              </a:r>
            </a:p>
            <a:p>
              <a:pPr marL="361950" lvl="0" indent="-361950">
                <a:spcBef>
                  <a:spcPts val="600"/>
                </a:spcBef>
                <a:spcAft>
                  <a:spcPts val="600"/>
                </a:spcAft>
                <a:buFont typeface="Arial" pitchFamily="34" charset="0"/>
                <a:buChar char="•"/>
              </a:pPr>
              <a:r>
                <a:rPr lang="en-GB" sz="1600" dirty="0" smtClean="0"/>
                <a:t>There will be </a:t>
              </a:r>
              <a:r>
                <a:rPr lang="en-GB" sz="1600" b="1" dirty="0" smtClean="0"/>
                <a:t>systematic underutilization</a:t>
              </a:r>
              <a:r>
                <a:rPr lang="en-GB" sz="1600" dirty="0" smtClean="0"/>
                <a:t> of the contracted capacity </a:t>
              </a:r>
              <a:r>
                <a:rPr lang="en-GB" sz="1600" b="1" dirty="0" smtClean="0"/>
                <a:t>if one of the following happens</a:t>
              </a:r>
              <a:r>
                <a:rPr lang="en-GB" sz="1600" dirty="0" smtClean="0"/>
                <a:t>:</a:t>
              </a:r>
            </a:p>
            <a:p>
              <a:pPr marL="895350" lvl="0" indent="-361950">
                <a:spcBef>
                  <a:spcPts val="600"/>
                </a:spcBef>
                <a:spcAft>
                  <a:spcPts val="600"/>
                </a:spcAft>
                <a:buFont typeface="Wingdings" pitchFamily="2" charset="2"/>
                <a:buChar char="Ø"/>
              </a:pPr>
              <a:r>
                <a:rPr lang="en-GB" sz="1600" dirty="0" smtClean="0"/>
                <a:t>In the both periods the utilization level is under 80%</a:t>
              </a:r>
            </a:p>
            <a:p>
              <a:pPr marL="895350" lvl="0" indent="-361950">
                <a:spcBef>
                  <a:spcPts val="600"/>
                </a:spcBef>
                <a:spcAft>
                  <a:spcPts val="600"/>
                </a:spcAft>
                <a:buFont typeface="Wingdings" pitchFamily="2" charset="2"/>
                <a:buChar char="Ø"/>
              </a:pPr>
              <a:r>
                <a:rPr lang="en-GB" sz="1600" dirty="0" smtClean="0"/>
                <a:t>In both periods there are, at least, 30 days when the user firstly nominates above 80% of the contracted capacity, and later </a:t>
              </a:r>
              <a:r>
                <a:rPr lang="en-GB" sz="1600" dirty="0" err="1" smtClean="0"/>
                <a:t>renominates</a:t>
              </a:r>
              <a:r>
                <a:rPr lang="en-GB" sz="1600" dirty="0" smtClean="0"/>
                <a:t> under 80% of the contracted capacity </a:t>
              </a:r>
            </a:p>
          </p:txBody>
        </p:sp>
        <p:cxnSp>
          <p:nvCxnSpPr>
            <p:cNvPr id="9" name="8 Conector recto"/>
            <p:cNvCxnSpPr/>
            <p:nvPr/>
          </p:nvCxnSpPr>
          <p:spPr>
            <a:xfrm>
              <a:off x="2123728" y="4293096"/>
              <a:ext cx="3384376" cy="0"/>
            </a:xfrm>
            <a:prstGeom prst="line">
              <a:avLst/>
            </a:prstGeom>
          </p:spPr>
          <p:style>
            <a:lnRef idx="1">
              <a:schemeClr val="dk1"/>
            </a:lnRef>
            <a:fillRef idx="0">
              <a:schemeClr val="dk1"/>
            </a:fillRef>
            <a:effectRef idx="0">
              <a:schemeClr val="dk1"/>
            </a:effectRef>
            <a:fontRef idx="minor">
              <a:schemeClr val="tx1"/>
            </a:fontRef>
          </p:style>
        </p:cxnSp>
        <p:sp>
          <p:nvSpPr>
            <p:cNvPr id="11" name="10 CuadroTexto"/>
            <p:cNvSpPr txBox="1"/>
            <p:nvPr/>
          </p:nvSpPr>
          <p:spPr>
            <a:xfrm>
              <a:off x="5580112" y="4140949"/>
              <a:ext cx="1080120" cy="338554"/>
            </a:xfrm>
            <a:prstGeom prst="rect">
              <a:avLst/>
            </a:prstGeom>
            <a:noFill/>
          </p:spPr>
          <p:txBody>
            <a:bodyPr wrap="square" rtlCol="0">
              <a:spAutoFit/>
            </a:bodyPr>
            <a:lstStyle/>
            <a:p>
              <a:r>
                <a:rPr lang="es-ES" sz="1600" dirty="0" smtClean="0"/>
                <a:t>X 100</a:t>
              </a:r>
              <a:endParaRPr lang="es-ES" sz="1600" dirty="0"/>
            </a:p>
          </p:txBody>
        </p:sp>
      </p:grpSp>
      <p:sp>
        <p:nvSpPr>
          <p:cNvPr id="10" name="9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88840"/>
            <a:ext cx="1129348" cy="369332"/>
          </a:xfrm>
          <a:prstGeom prst="rect">
            <a:avLst/>
          </a:prstGeom>
          <a:solidFill>
            <a:srgbClr val="264D74"/>
          </a:solidFill>
        </p:spPr>
        <p:txBody>
          <a:bodyPr wrap="none">
            <a:spAutoFit/>
          </a:bodyPr>
          <a:lstStyle/>
          <a:p>
            <a:r>
              <a:rPr lang="en-US" b="1" dirty="0" smtClean="0">
                <a:solidFill>
                  <a:schemeClr val="bg1"/>
                </a:solidFill>
              </a:rPr>
              <a:t>LT UIOLI</a:t>
            </a:r>
            <a:endParaRPr lang="es-ES" b="1" dirty="0">
              <a:solidFill>
                <a:schemeClr val="bg1"/>
              </a:solidFill>
            </a:endParaRPr>
          </a:p>
        </p:txBody>
      </p:sp>
      <p:sp>
        <p:nvSpPr>
          <p:cNvPr id="6" name="5 Rectángulo"/>
          <p:cNvSpPr/>
          <p:nvPr/>
        </p:nvSpPr>
        <p:spPr>
          <a:xfrm>
            <a:off x="251520" y="2492896"/>
            <a:ext cx="8640960" cy="4031873"/>
          </a:xfrm>
          <a:prstGeom prst="rect">
            <a:avLst/>
          </a:prstGeom>
        </p:spPr>
        <p:txBody>
          <a:bodyPr wrap="square">
            <a:spAutoFit/>
          </a:bodyPr>
          <a:lstStyle/>
          <a:p>
            <a:pPr marL="361950" lvl="0" indent="-361950">
              <a:spcBef>
                <a:spcPts val="800"/>
              </a:spcBef>
              <a:spcAft>
                <a:spcPts val="800"/>
              </a:spcAft>
              <a:buFont typeface="Arial" pitchFamily="34" charset="0"/>
              <a:buChar char="•"/>
            </a:pPr>
            <a:r>
              <a:rPr lang="en-GB" dirty="0" smtClean="0"/>
              <a:t>When the TSOs detects underutilized capacity, </a:t>
            </a:r>
            <a:r>
              <a:rPr lang="en-GB" b="1" dirty="0" smtClean="0"/>
              <a:t>TSOs will check if unused capacity has been offered in the secondary market under reasonable conditions</a:t>
            </a:r>
            <a:r>
              <a:rPr lang="en-GB" dirty="0" smtClean="0"/>
              <a:t>. Reasonable conditions will mean that the user has offered the capacity </a:t>
            </a:r>
            <a:r>
              <a:rPr lang="en-GB" b="1" dirty="0" smtClean="0"/>
              <a:t>at a price equal to or lower than the maximum between </a:t>
            </a:r>
            <a:r>
              <a:rPr lang="en-GB" dirty="0" smtClean="0"/>
              <a:t>the two following quantities:</a:t>
            </a:r>
          </a:p>
          <a:p>
            <a:pPr marL="809625" lvl="0" indent="-361950">
              <a:spcBef>
                <a:spcPts val="800"/>
              </a:spcBef>
              <a:spcAft>
                <a:spcPts val="800"/>
              </a:spcAft>
              <a:buFont typeface="Wingdings" pitchFamily="2" charset="2"/>
              <a:buChar char="Ø"/>
            </a:pPr>
            <a:r>
              <a:rPr lang="en-GB" b="1" dirty="0" smtClean="0"/>
              <a:t>The price paid by the user </a:t>
            </a:r>
            <a:r>
              <a:rPr lang="en-GB" dirty="0" smtClean="0"/>
              <a:t>for the capacity</a:t>
            </a:r>
            <a:endParaRPr lang="en-GB" b="1" dirty="0" smtClean="0"/>
          </a:p>
          <a:p>
            <a:pPr marL="809625" lvl="0" indent="-361950">
              <a:spcBef>
                <a:spcPts val="800"/>
              </a:spcBef>
              <a:spcAft>
                <a:spcPts val="800"/>
              </a:spcAft>
              <a:buFont typeface="Wingdings" pitchFamily="2" charset="2"/>
              <a:buChar char="Ø"/>
            </a:pPr>
            <a:r>
              <a:rPr lang="en-GB" b="1" dirty="0" smtClean="0"/>
              <a:t>The reserve price at the moment the user offered the capacity </a:t>
            </a:r>
            <a:r>
              <a:rPr lang="en-GB" dirty="0" smtClean="0"/>
              <a:t>in the secondary market</a:t>
            </a:r>
          </a:p>
          <a:p>
            <a:pPr marL="361950" lvl="0" indent="-361950">
              <a:spcBef>
                <a:spcPts val="800"/>
              </a:spcBef>
              <a:spcAft>
                <a:spcPts val="800"/>
              </a:spcAft>
              <a:buFont typeface="Arial" pitchFamily="34" charset="0"/>
              <a:buChar char="•"/>
            </a:pPr>
            <a:r>
              <a:rPr lang="en-GB" b="1" dirty="0" smtClean="0"/>
              <a:t>If there is capacity underutilization and capacity has not been offered </a:t>
            </a:r>
            <a:r>
              <a:rPr lang="en-GB" dirty="0" smtClean="0"/>
              <a:t>in the secondary market </a:t>
            </a:r>
            <a:r>
              <a:rPr lang="en-GB" b="1" dirty="0" smtClean="0"/>
              <a:t>under reasonable conditions</a:t>
            </a:r>
            <a:r>
              <a:rPr lang="en-GB" dirty="0" smtClean="0"/>
              <a:t>, </a:t>
            </a:r>
            <a:r>
              <a:rPr lang="en-GB" b="1" dirty="0" smtClean="0"/>
              <a:t>the TSO will withdraw user’s capacity. </a:t>
            </a:r>
            <a:r>
              <a:rPr lang="en-GB" dirty="0" smtClean="0"/>
              <a:t>Underutilization will be only justified (and capacity won’t be withdrawn) when technical failure occurs in the infrastructure.</a:t>
            </a:r>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88840"/>
            <a:ext cx="1129348" cy="369332"/>
          </a:xfrm>
          <a:prstGeom prst="rect">
            <a:avLst/>
          </a:prstGeom>
          <a:solidFill>
            <a:srgbClr val="264D74"/>
          </a:solidFill>
        </p:spPr>
        <p:txBody>
          <a:bodyPr wrap="none">
            <a:spAutoFit/>
          </a:bodyPr>
          <a:lstStyle/>
          <a:p>
            <a:r>
              <a:rPr lang="en-US" b="1" dirty="0" smtClean="0">
                <a:solidFill>
                  <a:schemeClr val="bg1"/>
                </a:solidFill>
              </a:rPr>
              <a:t>LT UIOLI</a:t>
            </a:r>
            <a:endParaRPr lang="es-ES" b="1" dirty="0">
              <a:solidFill>
                <a:schemeClr val="bg1"/>
              </a:solidFill>
            </a:endParaRPr>
          </a:p>
        </p:txBody>
      </p:sp>
      <p:sp>
        <p:nvSpPr>
          <p:cNvPr id="6" name="5 Rectángulo"/>
          <p:cNvSpPr/>
          <p:nvPr/>
        </p:nvSpPr>
        <p:spPr>
          <a:xfrm>
            <a:off x="251520" y="2533541"/>
            <a:ext cx="8640960" cy="3631763"/>
          </a:xfrm>
          <a:prstGeom prst="rect">
            <a:avLst/>
          </a:prstGeom>
        </p:spPr>
        <p:txBody>
          <a:bodyPr wrap="square">
            <a:spAutoFit/>
          </a:bodyPr>
          <a:lstStyle/>
          <a:p>
            <a:pPr marL="361950" lvl="0" indent="-361950">
              <a:spcBef>
                <a:spcPts val="1200"/>
              </a:spcBef>
              <a:spcAft>
                <a:spcPts val="1200"/>
              </a:spcAft>
              <a:buFont typeface="Arial" pitchFamily="34" charset="0"/>
              <a:buChar char="•"/>
            </a:pPr>
            <a:r>
              <a:rPr lang="en-GB" sz="1900" b="1" dirty="0" smtClean="0"/>
              <a:t>Capacity will be withdrawn during the following gas year </a:t>
            </a:r>
            <a:r>
              <a:rPr lang="en-GB" sz="1900" dirty="0" smtClean="0"/>
              <a:t>(from October in the current year to September in the next year</a:t>
            </a:r>
            <a:r>
              <a:rPr lang="en-GB" sz="1900" b="1" dirty="0" smtClean="0"/>
              <a:t>) and </a:t>
            </a:r>
            <a:r>
              <a:rPr lang="en-GB" sz="1900" b="1" dirty="0" smtClean="0">
                <a:solidFill>
                  <a:srgbClr val="000000"/>
                </a:solidFill>
              </a:rPr>
              <a:t>offered firstly in the quarterly auction and afterwards in the monthly auctions.</a:t>
            </a:r>
            <a:endParaRPr lang="en-GB" sz="1900" b="1" dirty="0" smtClean="0"/>
          </a:p>
          <a:p>
            <a:pPr marL="361950" lvl="0" indent="-361950">
              <a:spcBef>
                <a:spcPts val="1200"/>
              </a:spcBef>
              <a:spcAft>
                <a:spcPts val="1200"/>
              </a:spcAft>
            </a:pPr>
            <a:r>
              <a:rPr lang="en-GB" sz="1900" dirty="0" smtClean="0"/>
              <a:t>	</a:t>
            </a:r>
            <a:r>
              <a:rPr lang="en-GB" sz="1900" b="1" dirty="0" smtClean="0"/>
              <a:t>The capacity to be withdrawn will be calculated as a percentage of the already contracted capacity</a:t>
            </a:r>
            <a:r>
              <a:rPr lang="en-GB" sz="1900" dirty="0" smtClean="0"/>
              <a:t> in the following gas year. The percentage will represent the minimum level of unused capacity in the two analysed periods:</a:t>
            </a:r>
          </a:p>
          <a:p>
            <a:pPr marL="361950" lvl="0" indent="-361950">
              <a:spcBef>
                <a:spcPts val="1200"/>
              </a:spcBef>
              <a:spcAft>
                <a:spcPts val="1200"/>
              </a:spcAft>
            </a:pPr>
            <a:r>
              <a:rPr lang="en-GB" dirty="0" smtClean="0"/>
              <a:t>	</a:t>
            </a:r>
            <a:r>
              <a:rPr lang="en-GB" sz="1700" b="1" dirty="0" smtClean="0"/>
              <a:t>Underutilization level (%) = 100 – maximum utilization level in the two periods </a:t>
            </a:r>
          </a:p>
          <a:p>
            <a:pPr marL="361950" lvl="0" indent="-361950">
              <a:spcBef>
                <a:spcPts val="1200"/>
              </a:spcBef>
              <a:spcAft>
                <a:spcPts val="1200"/>
              </a:spcAft>
            </a:pPr>
            <a:endParaRPr lang="en-GB" sz="1900" dirty="0" smtClean="0"/>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88840"/>
            <a:ext cx="1129348" cy="369332"/>
          </a:xfrm>
          <a:prstGeom prst="rect">
            <a:avLst/>
          </a:prstGeom>
          <a:solidFill>
            <a:srgbClr val="264D74"/>
          </a:solidFill>
        </p:spPr>
        <p:txBody>
          <a:bodyPr wrap="none">
            <a:spAutoFit/>
          </a:bodyPr>
          <a:lstStyle/>
          <a:p>
            <a:r>
              <a:rPr lang="en-US" b="1" dirty="0" smtClean="0">
                <a:solidFill>
                  <a:schemeClr val="bg1"/>
                </a:solidFill>
              </a:rPr>
              <a:t>LT UIOLI</a:t>
            </a:r>
            <a:endParaRPr lang="es-ES" b="1" dirty="0">
              <a:solidFill>
                <a:schemeClr val="bg1"/>
              </a:solidFill>
            </a:endParaRPr>
          </a:p>
        </p:txBody>
      </p:sp>
      <p:pic>
        <p:nvPicPr>
          <p:cNvPr id="205826" name="Picture 2"/>
          <p:cNvPicPr>
            <a:picLocks noChangeAspect="1" noChangeArrowheads="1"/>
          </p:cNvPicPr>
          <p:nvPr/>
        </p:nvPicPr>
        <p:blipFill>
          <a:blip r:embed="rId2" cstate="print"/>
          <a:srcRect/>
          <a:stretch>
            <a:fillRect/>
          </a:stretch>
        </p:blipFill>
        <p:spPr bwMode="auto">
          <a:xfrm>
            <a:off x="683568" y="2348880"/>
            <a:ext cx="8121406" cy="4194844"/>
          </a:xfrm>
          <a:prstGeom prst="rect">
            <a:avLst/>
          </a:prstGeom>
          <a:noFill/>
          <a:ln w="9525">
            <a:noFill/>
            <a:miter lim="800000"/>
            <a:headEnd/>
            <a:tailEnd/>
          </a:ln>
          <a:effectLst/>
        </p:spPr>
      </p:pic>
      <p:sp>
        <p:nvSpPr>
          <p:cNvPr id="6" name="5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88840"/>
            <a:ext cx="1129348" cy="369332"/>
          </a:xfrm>
          <a:prstGeom prst="rect">
            <a:avLst/>
          </a:prstGeom>
          <a:solidFill>
            <a:srgbClr val="264D74"/>
          </a:solidFill>
        </p:spPr>
        <p:txBody>
          <a:bodyPr wrap="none">
            <a:spAutoFit/>
          </a:bodyPr>
          <a:lstStyle/>
          <a:p>
            <a:r>
              <a:rPr lang="en-US" b="1" dirty="0" smtClean="0">
                <a:solidFill>
                  <a:schemeClr val="bg1"/>
                </a:solidFill>
              </a:rPr>
              <a:t>LT UIOLI</a:t>
            </a:r>
            <a:endParaRPr lang="es-ES" b="1" dirty="0">
              <a:solidFill>
                <a:schemeClr val="bg1"/>
              </a:solidFill>
            </a:endParaRPr>
          </a:p>
        </p:txBody>
      </p:sp>
      <p:sp>
        <p:nvSpPr>
          <p:cNvPr id="6" name="5 Rectángulo"/>
          <p:cNvSpPr/>
          <p:nvPr/>
        </p:nvSpPr>
        <p:spPr>
          <a:xfrm>
            <a:off x="251520" y="2494632"/>
            <a:ext cx="8784976" cy="4462760"/>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Withdrawn capacity will be reallocated </a:t>
            </a:r>
            <a:r>
              <a:rPr lang="en-GB" dirty="0" smtClean="0"/>
              <a:t>in the allocation process </a:t>
            </a:r>
            <a:r>
              <a:rPr lang="en-GB" b="1" dirty="0" smtClean="0"/>
              <a:t>after all the available </a:t>
            </a:r>
            <a:r>
              <a:rPr lang="en-GB" dirty="0" smtClean="0"/>
              <a:t>technical capacity </a:t>
            </a:r>
            <a:r>
              <a:rPr lang="en-GB" b="1" dirty="0" smtClean="0"/>
              <a:t>and the surrendered </a:t>
            </a:r>
            <a:r>
              <a:rPr lang="en-GB" dirty="0" smtClean="0"/>
              <a:t>capacity have been allocated.</a:t>
            </a:r>
          </a:p>
          <a:p>
            <a:pPr marL="361950" lvl="0" indent="-266700">
              <a:spcBef>
                <a:spcPts val="600"/>
              </a:spcBef>
              <a:spcAft>
                <a:spcPts val="600"/>
              </a:spcAft>
            </a:pPr>
            <a:r>
              <a:rPr lang="en-GB" dirty="0" smtClean="0"/>
              <a:t>	When in the allocation process demanded capacity is lower than withdrawn capacity and the last one belongs to two or more users, a pro-rata mechanism will be applied. When the same user has more than one contract affected,  the capacity from the cheaper contract will be withdrawn in first place.</a:t>
            </a:r>
          </a:p>
          <a:p>
            <a:pPr marL="361950" indent="-361950">
              <a:spcBef>
                <a:spcPts val="600"/>
              </a:spcBef>
              <a:spcAft>
                <a:spcPts val="600"/>
              </a:spcAft>
            </a:pPr>
            <a:r>
              <a:rPr lang="en-GB" dirty="0" smtClean="0"/>
              <a:t>	When the </a:t>
            </a:r>
            <a:r>
              <a:rPr lang="en-GB" b="1" dirty="0" smtClean="0"/>
              <a:t>capacity reallocation involves a price lower </a:t>
            </a:r>
            <a:r>
              <a:rPr lang="en-GB" dirty="0" smtClean="0"/>
              <a:t>than the original, this won’t be a cost for TSOs and </a:t>
            </a:r>
            <a:r>
              <a:rPr lang="en-GB" b="1" dirty="0" smtClean="0"/>
              <a:t>the primary capacity holder will cover the difference</a:t>
            </a:r>
            <a:r>
              <a:rPr lang="en-GB" dirty="0" smtClean="0"/>
              <a:t>. </a:t>
            </a:r>
          </a:p>
          <a:p>
            <a:pPr marL="361950" lvl="0">
              <a:spcBef>
                <a:spcPts val="600"/>
              </a:spcBef>
              <a:spcAft>
                <a:spcPts val="600"/>
              </a:spcAft>
            </a:pPr>
            <a:r>
              <a:rPr lang="en-GB" dirty="0" smtClean="0"/>
              <a:t>TSOs and primary capacity holders will not receive any revenue coming from the sale of withdrawn capacity. </a:t>
            </a:r>
          </a:p>
          <a:p>
            <a:pPr marL="361950" lvl="0" indent="-266700">
              <a:spcBef>
                <a:spcPts val="600"/>
              </a:spcBef>
              <a:spcAft>
                <a:spcPts val="600"/>
              </a:spcAft>
            </a:pPr>
            <a:r>
              <a:rPr lang="en-GB" dirty="0" smtClean="0"/>
              <a:t>	</a:t>
            </a:r>
            <a:endParaRPr lang="es-ES" dirty="0" smtClean="0"/>
          </a:p>
          <a:p>
            <a:pPr marL="361950" lvl="0" indent="-361950">
              <a:spcBef>
                <a:spcPts val="600"/>
              </a:spcBef>
              <a:spcAft>
                <a:spcPts val="600"/>
              </a:spcAft>
            </a:pPr>
            <a:r>
              <a:rPr lang="en-GB" dirty="0" smtClean="0"/>
              <a:t>	</a:t>
            </a:r>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2051556"/>
            <a:ext cx="1129348" cy="369332"/>
          </a:xfrm>
          <a:prstGeom prst="rect">
            <a:avLst/>
          </a:prstGeom>
          <a:solidFill>
            <a:srgbClr val="264D74"/>
          </a:solidFill>
        </p:spPr>
        <p:txBody>
          <a:bodyPr wrap="none">
            <a:spAutoFit/>
          </a:bodyPr>
          <a:lstStyle/>
          <a:p>
            <a:r>
              <a:rPr lang="en-US" b="1" dirty="0" smtClean="0">
                <a:solidFill>
                  <a:schemeClr val="bg1"/>
                </a:solidFill>
              </a:rPr>
              <a:t>LT UIOLI</a:t>
            </a:r>
            <a:endParaRPr lang="es-ES" b="1" dirty="0">
              <a:solidFill>
                <a:schemeClr val="bg1"/>
              </a:solidFill>
            </a:endParaRPr>
          </a:p>
        </p:txBody>
      </p:sp>
      <p:sp>
        <p:nvSpPr>
          <p:cNvPr id="6" name="5 Rectángulo"/>
          <p:cNvSpPr/>
          <p:nvPr/>
        </p:nvSpPr>
        <p:spPr>
          <a:xfrm>
            <a:off x="251520" y="2527151"/>
            <a:ext cx="8784976" cy="5078313"/>
          </a:xfrm>
          <a:prstGeom prst="rect">
            <a:avLst/>
          </a:prstGeom>
        </p:spPr>
        <p:txBody>
          <a:bodyPr wrap="square">
            <a:spAutoFit/>
          </a:bodyPr>
          <a:lstStyle/>
          <a:p>
            <a:pPr marL="361950" indent="-361950">
              <a:spcBef>
                <a:spcPts val="1200"/>
              </a:spcBef>
              <a:spcAft>
                <a:spcPts val="600"/>
              </a:spcAft>
              <a:buFont typeface="Arial" pitchFamily="34" charset="0"/>
              <a:buChar char="•"/>
            </a:pPr>
            <a:r>
              <a:rPr lang="en-GB" b="1" dirty="0" smtClean="0"/>
              <a:t>Primary holders retain rights and obligations till the withdrawn capacity is allocated </a:t>
            </a:r>
            <a:r>
              <a:rPr lang="en-GB" dirty="0" smtClean="0"/>
              <a:t>and will continue paying for it as usually, according to what established in the corresponding access contracts. </a:t>
            </a:r>
          </a:p>
          <a:p>
            <a:pPr marL="361950" lvl="0" indent="-361950">
              <a:spcBef>
                <a:spcPts val="1200"/>
              </a:spcBef>
              <a:spcAft>
                <a:spcPts val="600"/>
              </a:spcAft>
              <a:buFont typeface="Arial" pitchFamily="34" charset="0"/>
              <a:buChar char="•"/>
            </a:pPr>
            <a:r>
              <a:rPr lang="en-GB" dirty="0" smtClean="0"/>
              <a:t>In order for TSOs to offer withdrawn capacity in the ordinary allocation processes, </a:t>
            </a:r>
            <a:r>
              <a:rPr lang="en-GB" b="1" dirty="0" smtClean="0"/>
              <a:t>withdrawn capacity won’t be offered in the secondary market in the periods:</a:t>
            </a:r>
          </a:p>
          <a:p>
            <a:pPr marL="895350" lvl="0" indent="-361950">
              <a:spcBef>
                <a:spcPts val="1200"/>
              </a:spcBef>
              <a:spcAft>
                <a:spcPts val="600"/>
              </a:spcAft>
              <a:buFont typeface="Wingdings" pitchFamily="2" charset="2"/>
              <a:buChar char="Ø"/>
            </a:pPr>
            <a:r>
              <a:rPr lang="en-GB" dirty="0" smtClean="0">
                <a:solidFill>
                  <a:srgbClr val="000000"/>
                </a:solidFill>
              </a:rPr>
              <a:t>From 20 days before the auction till the communication of the allocation process, in the case of quarterly products</a:t>
            </a:r>
          </a:p>
          <a:p>
            <a:pPr marL="895350" indent="-361950">
              <a:spcBef>
                <a:spcPts val="1200"/>
              </a:spcBef>
              <a:spcAft>
                <a:spcPts val="600"/>
              </a:spcAft>
              <a:buFont typeface="Wingdings" pitchFamily="2" charset="2"/>
              <a:buChar char="Ø"/>
            </a:pPr>
            <a:r>
              <a:rPr lang="en-GB" dirty="0" smtClean="0">
                <a:solidFill>
                  <a:srgbClr val="000000"/>
                </a:solidFill>
              </a:rPr>
              <a:t>From 10 days before the auction till the communication of the allocation process, in the case of monthly products</a:t>
            </a:r>
          </a:p>
          <a:p>
            <a:pPr marL="895350" lvl="0" indent="-361950">
              <a:spcBef>
                <a:spcPts val="1200"/>
              </a:spcBef>
              <a:spcAft>
                <a:spcPts val="600"/>
              </a:spcAft>
            </a:pPr>
            <a:endParaRPr lang="en-GB" dirty="0" smtClean="0"/>
          </a:p>
          <a:p>
            <a:pPr marL="361950" lvl="0" indent="-266700">
              <a:spcBef>
                <a:spcPts val="1200"/>
              </a:spcBef>
              <a:spcAft>
                <a:spcPts val="600"/>
              </a:spcAft>
            </a:pPr>
            <a:r>
              <a:rPr lang="en-GB" dirty="0" smtClean="0"/>
              <a:t>	</a:t>
            </a:r>
            <a:endParaRPr lang="es-ES" dirty="0" smtClean="0"/>
          </a:p>
          <a:p>
            <a:pPr marL="361950" lvl="0" indent="-361950">
              <a:spcBef>
                <a:spcPts val="1200"/>
              </a:spcBef>
              <a:spcAft>
                <a:spcPts val="600"/>
              </a:spcAft>
            </a:pPr>
            <a:r>
              <a:rPr lang="en-GB" dirty="0" smtClean="0"/>
              <a:t>	</a:t>
            </a:r>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88840"/>
            <a:ext cx="1129348" cy="369332"/>
          </a:xfrm>
          <a:prstGeom prst="rect">
            <a:avLst/>
          </a:prstGeom>
          <a:solidFill>
            <a:srgbClr val="264D74"/>
          </a:solidFill>
        </p:spPr>
        <p:txBody>
          <a:bodyPr wrap="none">
            <a:spAutoFit/>
          </a:bodyPr>
          <a:lstStyle/>
          <a:p>
            <a:r>
              <a:rPr lang="en-US" b="1" dirty="0" smtClean="0">
                <a:solidFill>
                  <a:schemeClr val="bg1"/>
                </a:solidFill>
              </a:rPr>
              <a:t>LT UIOLI</a:t>
            </a:r>
            <a:endParaRPr lang="es-ES" b="1" dirty="0">
              <a:solidFill>
                <a:schemeClr val="bg1"/>
              </a:solidFill>
            </a:endParaRPr>
          </a:p>
        </p:txBody>
      </p:sp>
      <p:sp>
        <p:nvSpPr>
          <p:cNvPr id="6" name="5 Rectángulo"/>
          <p:cNvSpPr/>
          <p:nvPr/>
        </p:nvSpPr>
        <p:spPr>
          <a:xfrm>
            <a:off x="251520" y="2456304"/>
            <a:ext cx="8784976" cy="5509200"/>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00" b="1" dirty="0" smtClean="0"/>
              <a:t>Annually, before end of May, TSOs will provide </a:t>
            </a:r>
            <a:r>
              <a:rPr lang="en-GB" sz="1600" dirty="0" smtClean="0"/>
              <a:t>users with the following </a:t>
            </a:r>
            <a:r>
              <a:rPr lang="en-GB" sz="1600" b="1" dirty="0" smtClean="0"/>
              <a:t>information:</a:t>
            </a:r>
          </a:p>
          <a:p>
            <a:pPr marL="895350" lvl="0" indent="-361950">
              <a:spcBef>
                <a:spcPts val="600"/>
              </a:spcBef>
              <a:spcAft>
                <a:spcPts val="600"/>
              </a:spcAft>
              <a:buFont typeface="Wingdings" pitchFamily="2" charset="2"/>
              <a:buChar char="Ø"/>
            </a:pPr>
            <a:r>
              <a:rPr lang="en-GB" sz="1600" dirty="0" smtClean="0"/>
              <a:t>Contracts to be reviewed</a:t>
            </a:r>
          </a:p>
          <a:p>
            <a:pPr marL="895350" lvl="0" indent="-361950">
              <a:spcBef>
                <a:spcPts val="600"/>
              </a:spcBef>
              <a:spcAft>
                <a:spcPts val="600"/>
              </a:spcAft>
              <a:buFont typeface="Wingdings" pitchFamily="2" charset="2"/>
              <a:buChar char="Ø"/>
            </a:pPr>
            <a:r>
              <a:rPr lang="en-GB" sz="1600" dirty="0" smtClean="0"/>
              <a:t>Capacity to be withdrawn and detail of how it has been calculated</a:t>
            </a:r>
          </a:p>
          <a:p>
            <a:pPr marL="895350" lvl="0" indent="-361950">
              <a:spcBef>
                <a:spcPts val="600"/>
              </a:spcBef>
              <a:spcAft>
                <a:spcPts val="600"/>
              </a:spcAft>
              <a:buFont typeface="Wingdings" pitchFamily="2" charset="2"/>
              <a:buChar char="Ø"/>
            </a:pPr>
            <a:r>
              <a:rPr lang="en-GB" sz="1600" dirty="0" smtClean="0"/>
              <a:t>Allocation processes where the withdrawn capacity will be offered</a:t>
            </a:r>
          </a:p>
          <a:p>
            <a:pPr marL="895350" lvl="0" indent="-361950">
              <a:spcBef>
                <a:spcPts val="600"/>
              </a:spcBef>
              <a:spcAft>
                <a:spcPts val="600"/>
              </a:spcAft>
              <a:buFont typeface="Wingdings" pitchFamily="2" charset="2"/>
              <a:buChar char="Ø"/>
            </a:pPr>
            <a:r>
              <a:rPr lang="en-GB" sz="1600" dirty="0" smtClean="0"/>
              <a:t>Periods when the withdrawn capacity cannot be offered in the secondary market</a:t>
            </a:r>
          </a:p>
          <a:p>
            <a:pPr marL="542925" indent="-9525">
              <a:spcBef>
                <a:spcPts val="600"/>
              </a:spcBef>
              <a:spcAft>
                <a:spcPts val="600"/>
              </a:spcAft>
            </a:pPr>
            <a:r>
              <a:rPr lang="en-GB" sz="1600" dirty="0" smtClean="0"/>
              <a:t>TSOs  will also report users on the allocation processes results, detailing the capacity that has been reallocated, in quantity and period, the reallocation price and the price to be paid by the primary holder, when corresponding.</a:t>
            </a:r>
          </a:p>
          <a:p>
            <a:pPr lvl="0">
              <a:spcBef>
                <a:spcPts val="600"/>
              </a:spcBef>
              <a:spcAft>
                <a:spcPts val="600"/>
              </a:spcAft>
            </a:pPr>
            <a:r>
              <a:rPr lang="en-GB" sz="1600" b="1" u="sng" dirty="0" smtClean="0"/>
              <a:t>Transitory period</a:t>
            </a:r>
          </a:p>
          <a:p>
            <a:pPr>
              <a:spcBef>
                <a:spcPts val="600"/>
              </a:spcBef>
              <a:spcAft>
                <a:spcPts val="600"/>
              </a:spcAft>
            </a:pPr>
            <a:r>
              <a:rPr lang="en-GB" sz="1600" dirty="0" smtClean="0"/>
              <a:t>Until the CAM NC is applied, TSOs will apply the current LT UIOLI mechanism in place on the Spanish border, regulated in Royal Decree 949/2001.</a:t>
            </a:r>
          </a:p>
          <a:p>
            <a:pPr marL="542925" indent="-9525">
              <a:spcBef>
                <a:spcPts val="600"/>
              </a:spcBef>
              <a:spcAft>
                <a:spcPts val="600"/>
              </a:spcAft>
            </a:pPr>
            <a:endParaRPr lang="es-ES" sz="1600" dirty="0" smtClean="0"/>
          </a:p>
          <a:p>
            <a:pPr marL="895350" lvl="0" indent="-361950">
              <a:spcBef>
                <a:spcPts val="600"/>
              </a:spcBef>
              <a:spcAft>
                <a:spcPts val="600"/>
              </a:spcAft>
              <a:buFont typeface="Wingdings" pitchFamily="2" charset="2"/>
              <a:buChar char="Ø"/>
            </a:pPr>
            <a:endParaRPr lang="en-GB" sz="1600" dirty="0" smtClean="0"/>
          </a:p>
          <a:p>
            <a:pPr marL="361950" lvl="0" indent="-266700">
              <a:spcBef>
                <a:spcPts val="600"/>
              </a:spcBef>
              <a:spcAft>
                <a:spcPts val="600"/>
              </a:spcAft>
            </a:pPr>
            <a:r>
              <a:rPr lang="en-GB" sz="1700" dirty="0" smtClean="0"/>
              <a:t>	</a:t>
            </a:r>
            <a:endParaRPr lang="es-ES" sz="1700" dirty="0" smtClean="0"/>
          </a:p>
          <a:p>
            <a:pPr marL="361950" lvl="0" indent="-361950">
              <a:spcBef>
                <a:spcPts val="600"/>
              </a:spcBef>
              <a:spcAft>
                <a:spcPts val="600"/>
              </a:spcAft>
            </a:pPr>
            <a:r>
              <a:rPr lang="en-GB" sz="1700" dirty="0" smtClean="0"/>
              <a:t>	</a:t>
            </a:r>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9"/>
            <a:ext cx="8712968" cy="1627112"/>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in SGRI</a:t>
            </a:r>
          </a:p>
          <a:p>
            <a:pPr marL="355600" indent="-263525">
              <a:lnSpc>
                <a:spcPct val="120000"/>
              </a:lnSpc>
              <a:spcBef>
                <a:spcPts val="600"/>
              </a:spcBef>
              <a:spcAft>
                <a:spcPts val="200"/>
              </a:spcAft>
            </a:pPr>
            <a:r>
              <a:rPr lang="en-US" sz="2400" dirty="0" smtClean="0"/>
              <a:t>II.2. 2013 Auction between Spain and Portugal</a:t>
            </a:r>
          </a:p>
          <a:p>
            <a:pPr marL="355600" indent="-263525">
              <a:lnSpc>
                <a:spcPct val="120000"/>
              </a:lnSpc>
              <a:spcBef>
                <a:spcPts val="600"/>
              </a:spcBef>
              <a:spcAft>
                <a:spcPts val="200"/>
              </a:spcAft>
            </a:pPr>
            <a:r>
              <a:rPr lang="en-US" sz="2400" dirty="0" smtClean="0"/>
              <a:t>II.3. CAM platform</a:t>
            </a:r>
          </a:p>
        </p:txBody>
      </p:sp>
      <p:graphicFrame>
        <p:nvGraphicFramePr>
          <p:cNvPr id="8" name="7 Tabla"/>
          <p:cNvGraphicFramePr>
            <a:graphicFrameLocks noGrp="1"/>
          </p:cNvGraphicFramePr>
          <p:nvPr/>
        </p:nvGraphicFramePr>
        <p:xfrm>
          <a:off x="395536" y="3717032"/>
          <a:ext cx="8424935" cy="2632022"/>
        </p:xfrm>
        <a:graphic>
          <a:graphicData uri="http://schemas.openxmlformats.org/drawingml/2006/table">
            <a:tbl>
              <a:tblPr firstRow="1" bandRow="1">
                <a:tableStyleId>{5C22544A-7EE6-4342-B048-85BDC9FD1C3A}</a:tableStyleId>
              </a:tblPr>
              <a:tblGrid>
                <a:gridCol w="4493299"/>
                <a:gridCol w="1339349"/>
                <a:gridCol w="1235729"/>
                <a:gridCol w="1356558"/>
              </a:tblGrid>
              <a:tr h="379077">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591983">
                <a:tc>
                  <a:txBody>
                    <a:bodyPr/>
                    <a:lstStyle/>
                    <a:p>
                      <a:pPr marL="201930" algn="just">
                        <a:lnSpc>
                          <a:spcPct val="115000"/>
                        </a:lnSpc>
                        <a:spcAft>
                          <a:spcPts val="0"/>
                        </a:spcAft>
                      </a:pPr>
                      <a:r>
                        <a:rPr lang="en-GB" sz="1400" dirty="0" smtClean="0">
                          <a:latin typeface="Arial"/>
                          <a:ea typeface="Times New Roman"/>
                          <a:cs typeface="Arial"/>
                        </a:rPr>
                        <a:t>OSP </a:t>
                      </a:r>
                      <a:r>
                        <a:rPr lang="en-GB" sz="1400" dirty="0">
                          <a:latin typeface="Arial"/>
                          <a:ea typeface="Times New Roman"/>
                          <a:cs typeface="Arial"/>
                        </a:rPr>
                        <a:t>France-Spain: annual allocation of short-term capacities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Nov. (yearly)</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Dec. (yearly)</a:t>
                      </a:r>
                      <a:endParaRPr lang="es-ES" sz="1400" dirty="0">
                        <a:latin typeface="Arial"/>
                        <a:ea typeface="Times New Roman"/>
                        <a:cs typeface="Times New Roman"/>
                      </a:endParaRPr>
                    </a:p>
                  </a:txBody>
                  <a:tcPr marL="68580" marR="68580" marT="0" marB="0" anchor="ctr"/>
                </a:tc>
              </a:tr>
              <a:tr h="591983">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a:t>
                      </a:r>
                      <a:r>
                        <a:rPr lang="en-GB" sz="1400" dirty="0" smtClean="0">
                          <a:latin typeface="Arial"/>
                          <a:ea typeface="Times New Roman"/>
                          <a:cs typeface="Arial"/>
                        </a:rPr>
                        <a:t>PT-SP</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NRAs-TSOs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2011</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Jun. 2012 (COMPLETED)</a:t>
                      </a:r>
                      <a:endParaRPr lang="es-ES" sz="1400" dirty="0">
                        <a:latin typeface="Arial"/>
                        <a:ea typeface="Times New Roman"/>
                        <a:cs typeface="Times New Roman"/>
                      </a:endParaRPr>
                    </a:p>
                  </a:txBody>
                  <a:tcPr marL="68580" marR="68580" marT="0" marB="0" anchor="ctr"/>
                </a:tc>
              </a:tr>
              <a:tr h="434142">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in the whole region</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2013</a:t>
                      </a:r>
                      <a:endParaRPr lang="es-ES" sz="1400">
                        <a:latin typeface="Arial"/>
                        <a:ea typeface="Times New Roman"/>
                        <a:cs typeface="Times New Roman"/>
                      </a:endParaRPr>
                    </a:p>
                  </a:txBody>
                  <a:tcPr marL="68580" marR="68580" marT="0" marB="0" anchor="ctr"/>
                </a:tc>
              </a:tr>
              <a:tr h="379077">
                <a:tc>
                  <a:txBody>
                    <a:bodyPr/>
                    <a:lstStyle/>
                    <a:p>
                      <a:pPr marL="201930" algn="just">
                        <a:lnSpc>
                          <a:spcPct val="115000"/>
                        </a:lnSpc>
                        <a:spcAft>
                          <a:spcPts val="0"/>
                        </a:spcAft>
                      </a:pPr>
                      <a:r>
                        <a:rPr lang="en-GB" sz="1400" dirty="0" smtClean="0">
                          <a:latin typeface="Arial"/>
                          <a:ea typeface="Times New Roman"/>
                          <a:cs typeface="Arial"/>
                        </a:rPr>
                        <a:t>Set </a:t>
                      </a:r>
                      <a:r>
                        <a:rPr lang="en-GB" sz="1400" dirty="0">
                          <a:latin typeface="Arial"/>
                          <a:ea typeface="Times New Roman"/>
                          <a:cs typeface="Arial"/>
                        </a:rPr>
                        <a:t>up a common TSO Allocation Platform: Roadmap and Implementation</a:t>
                      </a:r>
                      <a:endParaRPr lang="es-ES" sz="1400" dirty="0">
                        <a:latin typeface="Arial"/>
                        <a:ea typeface="Times New Roman"/>
                        <a:cs typeface="Times New Roman"/>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TSOs</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Jul. 2012</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Dec. 2014</a:t>
                      </a:r>
                      <a:endParaRPr lang="es-ES" sz="1400" kern="1200" dirty="0">
                        <a:solidFill>
                          <a:schemeClr val="dk1"/>
                        </a:solidFill>
                        <a:latin typeface="Arial"/>
                        <a:ea typeface="Times New Roman"/>
                        <a:cs typeface="Arial"/>
                      </a:endParaRPr>
                    </a:p>
                  </a:txBody>
                  <a:tcPr marL="68580" marR="68580" marT="0" marB="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2051556"/>
            <a:ext cx="3612912" cy="369332"/>
          </a:xfrm>
          <a:prstGeom prst="rect">
            <a:avLst/>
          </a:prstGeom>
          <a:solidFill>
            <a:srgbClr val="264D74"/>
          </a:solidFill>
        </p:spPr>
        <p:txBody>
          <a:bodyPr wrap="none">
            <a:spAutoFit/>
          </a:bodyPr>
          <a:lstStyle/>
          <a:p>
            <a:r>
              <a:rPr lang="en-US" b="1" dirty="0" smtClean="0">
                <a:solidFill>
                  <a:schemeClr val="bg1"/>
                </a:solidFill>
              </a:rPr>
              <a:t>OVERSELLING AND BUYBACK</a:t>
            </a:r>
            <a:endParaRPr lang="es-ES" b="1" dirty="0">
              <a:solidFill>
                <a:schemeClr val="bg1"/>
              </a:solidFill>
            </a:endParaRPr>
          </a:p>
        </p:txBody>
      </p:sp>
      <p:sp>
        <p:nvSpPr>
          <p:cNvPr id="6" name="5 Rectángulo"/>
          <p:cNvSpPr/>
          <p:nvPr/>
        </p:nvSpPr>
        <p:spPr>
          <a:xfrm>
            <a:off x="251520" y="2564904"/>
            <a:ext cx="8784976" cy="4016484"/>
          </a:xfrm>
          <a:prstGeom prst="rect">
            <a:avLst/>
          </a:prstGeom>
        </p:spPr>
        <p:txBody>
          <a:bodyPr wrap="square">
            <a:spAutoFit/>
          </a:bodyPr>
          <a:lstStyle/>
          <a:p>
            <a:pPr marL="361950" lvl="0" indent="-361950">
              <a:spcBef>
                <a:spcPts val="1200"/>
              </a:spcBef>
              <a:spcAft>
                <a:spcPts val="600"/>
              </a:spcAft>
              <a:buFont typeface="Arial" pitchFamily="34" charset="0"/>
              <a:buChar char="•"/>
            </a:pPr>
            <a:r>
              <a:rPr lang="en-GB" b="1" dirty="0" smtClean="0"/>
              <a:t>TSOs and the Technical System Manager will be responsible for </a:t>
            </a:r>
            <a:r>
              <a:rPr lang="en-GB" dirty="0" smtClean="0"/>
              <a:t>the application of an overselling and buyback mechanism, which will </a:t>
            </a:r>
            <a:r>
              <a:rPr lang="en-GB" b="1" dirty="0" smtClean="0"/>
              <a:t>oversell firm daily capacity.</a:t>
            </a:r>
          </a:p>
          <a:p>
            <a:pPr marL="361950" lvl="0" indent="-361950">
              <a:spcBef>
                <a:spcPts val="1200"/>
              </a:spcBef>
              <a:spcAft>
                <a:spcPts val="600"/>
              </a:spcAft>
            </a:pPr>
            <a:r>
              <a:rPr lang="en-GB" b="1" dirty="0" smtClean="0"/>
              <a:t>	The Technical System Manager</a:t>
            </a:r>
            <a:r>
              <a:rPr lang="en-GB" dirty="0" smtClean="0"/>
              <a:t>, in cooperation with TSOs, </a:t>
            </a:r>
            <a:r>
              <a:rPr lang="en-GB" b="1" dirty="0" smtClean="0"/>
              <a:t>will define </a:t>
            </a:r>
            <a:r>
              <a:rPr lang="en-GB" dirty="0" smtClean="0"/>
              <a:t>in detail, justify </a:t>
            </a:r>
            <a:r>
              <a:rPr lang="en-GB" b="1" dirty="0" smtClean="0"/>
              <a:t>and publish:</a:t>
            </a:r>
          </a:p>
          <a:p>
            <a:pPr marL="809625" lvl="0" indent="-266700">
              <a:spcBef>
                <a:spcPts val="1200"/>
              </a:spcBef>
              <a:spcAft>
                <a:spcPts val="600"/>
              </a:spcAft>
              <a:buFont typeface="Wingdings" pitchFamily="2" charset="2"/>
              <a:buChar char="Ø"/>
            </a:pPr>
            <a:r>
              <a:rPr lang="en-GB" b="1" dirty="0" smtClean="0"/>
              <a:t>A methodology to calculate the additional capacity </a:t>
            </a:r>
            <a:r>
              <a:rPr lang="en-GB" dirty="0" smtClean="0"/>
              <a:t>to be oversold</a:t>
            </a:r>
          </a:p>
          <a:p>
            <a:pPr marL="809625" lvl="0" indent="-266700">
              <a:spcBef>
                <a:spcPts val="1200"/>
              </a:spcBef>
              <a:spcAft>
                <a:spcPts val="600"/>
              </a:spcAft>
              <a:buFont typeface="Wingdings" pitchFamily="2" charset="2"/>
              <a:buChar char="Ø"/>
            </a:pPr>
            <a:r>
              <a:rPr lang="en-GB" b="1" dirty="0" smtClean="0"/>
              <a:t>Conditions to establish if buyback is necessary</a:t>
            </a:r>
          </a:p>
          <a:p>
            <a:pPr marL="809625" lvl="0" indent="-266700">
              <a:spcBef>
                <a:spcPts val="1200"/>
              </a:spcBef>
              <a:spcAft>
                <a:spcPts val="600"/>
              </a:spcAft>
              <a:buFont typeface="Wingdings" pitchFamily="2" charset="2"/>
              <a:buChar char="Ø"/>
            </a:pPr>
            <a:r>
              <a:rPr lang="en-GB" dirty="0" smtClean="0"/>
              <a:t>The </a:t>
            </a:r>
            <a:r>
              <a:rPr lang="en-GB" b="1" dirty="0" smtClean="0"/>
              <a:t>technical and commercial tools to be applied before </a:t>
            </a:r>
            <a:r>
              <a:rPr lang="en-GB" dirty="0" smtClean="0"/>
              <a:t>the buyback mechanism is launched, including interruption of interruptible capacity.  </a:t>
            </a:r>
            <a:endParaRPr lang="es-ES" dirty="0" smtClean="0"/>
          </a:p>
          <a:p>
            <a:pPr marL="361950" lvl="0" indent="-361950">
              <a:spcBef>
                <a:spcPts val="1200"/>
              </a:spcBef>
              <a:spcAft>
                <a:spcPts val="600"/>
              </a:spcAft>
            </a:pPr>
            <a:r>
              <a:rPr lang="en-GB" dirty="0" smtClean="0"/>
              <a:t>	</a:t>
            </a:r>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16832"/>
            <a:ext cx="3612912" cy="369332"/>
          </a:xfrm>
          <a:prstGeom prst="rect">
            <a:avLst/>
          </a:prstGeom>
          <a:solidFill>
            <a:srgbClr val="264D74"/>
          </a:solidFill>
        </p:spPr>
        <p:txBody>
          <a:bodyPr wrap="none">
            <a:spAutoFit/>
          </a:bodyPr>
          <a:lstStyle/>
          <a:p>
            <a:r>
              <a:rPr lang="en-US" b="1" dirty="0" smtClean="0">
                <a:solidFill>
                  <a:schemeClr val="bg1"/>
                </a:solidFill>
              </a:rPr>
              <a:t>OVERSELLING AND BUYBACK</a:t>
            </a:r>
            <a:endParaRPr lang="es-ES" b="1" dirty="0">
              <a:solidFill>
                <a:schemeClr val="bg1"/>
              </a:solidFill>
            </a:endParaRPr>
          </a:p>
        </p:txBody>
      </p:sp>
      <p:sp>
        <p:nvSpPr>
          <p:cNvPr id="6" name="5 Rectángulo"/>
          <p:cNvSpPr/>
          <p:nvPr/>
        </p:nvSpPr>
        <p:spPr>
          <a:xfrm>
            <a:off x="251520" y="2468210"/>
            <a:ext cx="8784976" cy="3877985"/>
          </a:xfrm>
          <a:prstGeom prst="rect">
            <a:avLst/>
          </a:prstGeom>
        </p:spPr>
        <p:txBody>
          <a:bodyPr wrap="square">
            <a:spAutoFit/>
          </a:bodyPr>
          <a:lstStyle/>
          <a:p>
            <a:pPr marL="361950" indent="-361950">
              <a:spcBef>
                <a:spcPts val="1200"/>
              </a:spcBef>
              <a:spcAft>
                <a:spcPts val="600"/>
              </a:spcAft>
              <a:buFont typeface="Arial" pitchFamily="34" charset="0"/>
              <a:buChar char="•"/>
            </a:pPr>
            <a:r>
              <a:rPr lang="en-GB" b="1" dirty="0" smtClean="0"/>
              <a:t>Daily, </a:t>
            </a:r>
            <a:r>
              <a:rPr lang="en-GB" dirty="0" smtClean="0"/>
              <a:t>once the nomination period is closed, </a:t>
            </a:r>
            <a:r>
              <a:rPr lang="en-GB" b="1" dirty="0" smtClean="0"/>
              <a:t>the Technical System Manager, in cooperation with TSOs,</a:t>
            </a:r>
            <a:r>
              <a:rPr lang="en-GB" dirty="0" smtClean="0"/>
              <a:t> </a:t>
            </a:r>
            <a:r>
              <a:rPr lang="en-GB" b="1" dirty="0" smtClean="0"/>
              <a:t>will calculate the expected capacity utilization in the following gas day </a:t>
            </a:r>
            <a:r>
              <a:rPr lang="en-GB" dirty="0" smtClean="0"/>
              <a:t>at every interconnection</a:t>
            </a:r>
            <a:r>
              <a:rPr lang="en-GB" b="1" dirty="0" smtClean="0"/>
              <a:t>, </a:t>
            </a:r>
            <a:r>
              <a:rPr lang="en-GB" dirty="0" smtClean="0"/>
              <a:t>accordingly to nominations and the most probable upwards </a:t>
            </a:r>
            <a:r>
              <a:rPr lang="en-GB" dirty="0" err="1" smtClean="0"/>
              <a:t>renominations</a:t>
            </a:r>
            <a:r>
              <a:rPr lang="en-GB" dirty="0" smtClean="0"/>
              <a:t>.</a:t>
            </a:r>
            <a:endParaRPr lang="en-GB" b="1" dirty="0" smtClean="0"/>
          </a:p>
          <a:p>
            <a:pPr marL="361950" indent="-361950">
              <a:spcBef>
                <a:spcPts val="1200"/>
              </a:spcBef>
              <a:spcAft>
                <a:spcPts val="600"/>
              </a:spcAft>
            </a:pPr>
            <a:r>
              <a:rPr lang="en-GB" b="1" dirty="0" smtClean="0"/>
              <a:t>	When this utilization is under a % of the contracted capacity, the TSO, </a:t>
            </a:r>
            <a:r>
              <a:rPr lang="en-GB" dirty="0" smtClean="0"/>
              <a:t>after communication to the Technical System Manager, </a:t>
            </a:r>
            <a:r>
              <a:rPr lang="en-GB" b="1" dirty="0" smtClean="0"/>
              <a:t>will offer daily additional capacity for the following gas day. The offer will be published within 1 hour after the nomination period is closed.</a:t>
            </a:r>
          </a:p>
          <a:p>
            <a:pPr marL="361950" indent="-361950">
              <a:spcBef>
                <a:spcPts val="1200"/>
              </a:spcBef>
              <a:spcAft>
                <a:spcPts val="600"/>
              </a:spcAft>
            </a:pPr>
            <a:r>
              <a:rPr lang="en-GB" b="1" dirty="0" smtClean="0"/>
              <a:t>	</a:t>
            </a:r>
            <a:r>
              <a:rPr lang="en-GB" dirty="0" smtClean="0"/>
              <a:t>The calculation of the daily additional capacity for the month will start  the previous month and will take into account capacity contracted in this months, utilization programs, nominations, historical utilization rates and profiles reflecting TSOs’ risk when offering additional capacity to the market.	</a:t>
            </a:r>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16832"/>
            <a:ext cx="3612912" cy="369332"/>
          </a:xfrm>
          <a:prstGeom prst="rect">
            <a:avLst/>
          </a:prstGeom>
          <a:solidFill>
            <a:srgbClr val="264D74"/>
          </a:solidFill>
        </p:spPr>
        <p:txBody>
          <a:bodyPr wrap="none">
            <a:spAutoFit/>
          </a:bodyPr>
          <a:lstStyle/>
          <a:p>
            <a:r>
              <a:rPr lang="en-US" b="1" dirty="0" smtClean="0">
                <a:solidFill>
                  <a:schemeClr val="bg1"/>
                </a:solidFill>
              </a:rPr>
              <a:t>OVERSELLING AND BUYBACK</a:t>
            </a:r>
            <a:endParaRPr lang="es-ES" b="1" dirty="0">
              <a:solidFill>
                <a:schemeClr val="bg1"/>
              </a:solidFill>
            </a:endParaRPr>
          </a:p>
        </p:txBody>
      </p:sp>
      <p:sp>
        <p:nvSpPr>
          <p:cNvPr id="6" name="5 Rectángulo"/>
          <p:cNvSpPr/>
          <p:nvPr/>
        </p:nvSpPr>
        <p:spPr>
          <a:xfrm>
            <a:off x="251520" y="2348880"/>
            <a:ext cx="8568952" cy="4870564"/>
          </a:xfrm>
          <a:prstGeom prst="rect">
            <a:avLst/>
          </a:prstGeom>
        </p:spPr>
        <p:txBody>
          <a:bodyPr wrap="square">
            <a:spAutoFit/>
          </a:bodyPr>
          <a:lstStyle/>
          <a:p>
            <a:pPr marL="361950" lvl="0" indent="-361950">
              <a:spcBef>
                <a:spcPts val="600"/>
              </a:spcBef>
              <a:spcAft>
                <a:spcPts val="300"/>
              </a:spcAft>
              <a:buFont typeface="Arial" pitchFamily="34" charset="0"/>
              <a:buChar char="•"/>
            </a:pPr>
            <a:r>
              <a:rPr lang="en-GB" sz="1600" dirty="0" smtClean="0"/>
              <a:t>Daily </a:t>
            </a:r>
            <a:r>
              <a:rPr lang="en-GB" sz="1600" b="1" dirty="0" smtClean="0"/>
              <a:t>additional capacity </a:t>
            </a:r>
            <a:r>
              <a:rPr lang="en-GB" sz="1600" dirty="0" smtClean="0"/>
              <a:t>will be </a:t>
            </a:r>
            <a:r>
              <a:rPr lang="en-GB" sz="1600" b="1" dirty="0" smtClean="0"/>
              <a:t>allocated after the technical available capacity</a:t>
            </a:r>
          </a:p>
          <a:p>
            <a:pPr marL="361950" lvl="0" indent="-361950">
              <a:spcBef>
                <a:spcPts val="600"/>
              </a:spcBef>
              <a:spcAft>
                <a:spcPts val="300"/>
              </a:spcAft>
            </a:pPr>
            <a:r>
              <a:rPr lang="en-GB" sz="1600" dirty="0" smtClean="0"/>
              <a:t>	The price of daily addition capacity will be the resulting of the allocation process in which it is offered</a:t>
            </a:r>
          </a:p>
          <a:p>
            <a:pPr marL="361950" lvl="0" indent="-361950">
              <a:spcBef>
                <a:spcPts val="600"/>
              </a:spcBef>
              <a:spcAft>
                <a:spcPts val="300"/>
              </a:spcAft>
            </a:pPr>
            <a:r>
              <a:rPr lang="en-GB" sz="1600" dirty="0" smtClean="0"/>
              <a:t>	</a:t>
            </a:r>
            <a:r>
              <a:rPr lang="en-GB" sz="1600" b="1" dirty="0" smtClean="0"/>
              <a:t>90% of the income </a:t>
            </a:r>
            <a:r>
              <a:rPr lang="en-GB" sz="1600" dirty="0" smtClean="0"/>
              <a:t>from the sell of daily additional capacity will be </a:t>
            </a:r>
            <a:r>
              <a:rPr lang="en-GB" sz="1600" b="1" dirty="0" smtClean="0"/>
              <a:t>intended for the gas system. The rest </a:t>
            </a:r>
            <a:r>
              <a:rPr lang="en-GB" sz="1600" dirty="0" smtClean="0"/>
              <a:t>(10%) will be </a:t>
            </a:r>
            <a:r>
              <a:rPr lang="en-GB" sz="1600" b="1" dirty="0" smtClean="0"/>
              <a:t>intended for the TSO. 	</a:t>
            </a:r>
          </a:p>
          <a:p>
            <a:pPr marL="361950" lvl="0" indent="-361950">
              <a:spcBef>
                <a:spcPts val="600"/>
              </a:spcBef>
              <a:spcAft>
                <a:spcPts val="300"/>
              </a:spcAft>
              <a:buFont typeface="Arial" pitchFamily="34" charset="0"/>
              <a:buChar char="•"/>
            </a:pPr>
            <a:r>
              <a:rPr lang="en-GB" sz="1600" b="1" dirty="0" smtClean="0"/>
              <a:t>The Technical System Manager </a:t>
            </a:r>
            <a:r>
              <a:rPr lang="en-GB" sz="1600" dirty="0" smtClean="0"/>
              <a:t>will be </a:t>
            </a:r>
            <a:r>
              <a:rPr lang="en-GB" sz="1600" b="1" dirty="0" smtClean="0"/>
              <a:t>responsible for assessing </a:t>
            </a:r>
            <a:r>
              <a:rPr lang="en-GB" sz="1600" dirty="0" smtClean="0"/>
              <a:t>the </a:t>
            </a:r>
            <a:r>
              <a:rPr lang="en-GB" sz="1600" b="1" dirty="0" smtClean="0"/>
              <a:t>conditions to launch the buyback </a:t>
            </a:r>
            <a:r>
              <a:rPr lang="en-GB" sz="1600" dirty="0" smtClean="0"/>
              <a:t>mechanism.</a:t>
            </a:r>
          </a:p>
          <a:p>
            <a:pPr marL="361950" lvl="0" indent="-361950">
              <a:spcBef>
                <a:spcPts val="600"/>
              </a:spcBef>
              <a:spcAft>
                <a:spcPts val="300"/>
              </a:spcAft>
            </a:pPr>
            <a:r>
              <a:rPr lang="en-GB" sz="1600" b="1" dirty="0" smtClean="0"/>
              <a:t>	</a:t>
            </a:r>
            <a:r>
              <a:rPr lang="en-GB" sz="1600" dirty="0" smtClean="0"/>
              <a:t>Once the nomination period is </a:t>
            </a:r>
            <a:r>
              <a:rPr lang="en-GB" sz="1600" dirty="0" smtClean="0"/>
              <a:t>closed</a:t>
            </a:r>
            <a:r>
              <a:rPr lang="en-GB" sz="1600" b="1" dirty="0" smtClean="0"/>
              <a:t>, </a:t>
            </a:r>
            <a:r>
              <a:rPr lang="en-GB" sz="1600" b="1" dirty="0" smtClean="0"/>
              <a:t>the Technical System Manager</a:t>
            </a:r>
            <a:r>
              <a:rPr lang="en-GB" sz="1600" dirty="0" smtClean="0"/>
              <a:t>, in cooperation with TSOs, </a:t>
            </a:r>
            <a:r>
              <a:rPr lang="en-GB" sz="1600" b="1" dirty="0" smtClean="0"/>
              <a:t>will check the capacity nominated </a:t>
            </a:r>
            <a:r>
              <a:rPr lang="en-GB" sz="1600" dirty="0" smtClean="0"/>
              <a:t>at every interconnection. </a:t>
            </a:r>
            <a:r>
              <a:rPr lang="en-GB" sz="1600" b="1" dirty="0" smtClean="0"/>
              <a:t>If </a:t>
            </a:r>
            <a:r>
              <a:rPr lang="en-GB" sz="1600" dirty="0" smtClean="0"/>
              <a:t>this quantity </a:t>
            </a:r>
            <a:r>
              <a:rPr lang="en-GB" sz="1600" b="1" dirty="0" smtClean="0"/>
              <a:t>is higher  than the facility’s technical capacity, </a:t>
            </a:r>
            <a:r>
              <a:rPr lang="en-GB" sz="1600" dirty="0" smtClean="0"/>
              <a:t>the Technical System Manager </a:t>
            </a:r>
            <a:r>
              <a:rPr lang="en-GB" sz="1600" b="1" dirty="0" smtClean="0"/>
              <a:t>will apply</a:t>
            </a:r>
            <a:r>
              <a:rPr lang="en-GB" sz="1600" dirty="0" smtClean="0"/>
              <a:t> the established </a:t>
            </a:r>
            <a:r>
              <a:rPr lang="en-GB" sz="1600" b="1" dirty="0" smtClean="0"/>
              <a:t>technical and commercial tools. If after that there is still nominations that can not be attended, </a:t>
            </a:r>
            <a:r>
              <a:rPr lang="en-GB" sz="1600" dirty="0" smtClean="0"/>
              <a:t>the Technical System Manager will tell the affected TSO, indicating the capacity to be bought from users.</a:t>
            </a:r>
          </a:p>
          <a:p>
            <a:pPr marL="361950" indent="-361950">
              <a:spcBef>
                <a:spcPts val="600"/>
              </a:spcBef>
              <a:spcAft>
                <a:spcPts val="300"/>
              </a:spcAft>
            </a:pPr>
            <a:r>
              <a:rPr lang="en-US" sz="1600" dirty="0" smtClean="0"/>
              <a:t>	Then, the TSO will launch the buyback mechanism. </a:t>
            </a:r>
          </a:p>
          <a:p>
            <a:pPr marL="361950" lvl="0" indent="-361950">
              <a:spcBef>
                <a:spcPts val="600"/>
              </a:spcBef>
              <a:spcAft>
                <a:spcPts val="300"/>
              </a:spcAft>
              <a:buFont typeface="Arial" pitchFamily="34" charset="0"/>
              <a:buChar char="•"/>
            </a:pPr>
            <a:endParaRPr lang="en-GB" sz="1700" b="1" dirty="0" smtClean="0"/>
          </a:p>
          <a:p>
            <a:pPr marL="361950" lvl="0" indent="-361950">
              <a:spcBef>
                <a:spcPts val="600"/>
              </a:spcBef>
              <a:spcAft>
                <a:spcPts val="300"/>
              </a:spcAft>
              <a:buFont typeface="Arial" pitchFamily="34" charset="0"/>
              <a:buChar char="•"/>
            </a:pPr>
            <a:endParaRPr lang="es-ES" sz="1700" dirty="0" smtClean="0"/>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916832"/>
            <a:ext cx="3612912" cy="369332"/>
          </a:xfrm>
          <a:prstGeom prst="rect">
            <a:avLst/>
          </a:prstGeom>
          <a:solidFill>
            <a:srgbClr val="264D74"/>
          </a:solidFill>
        </p:spPr>
        <p:txBody>
          <a:bodyPr wrap="none">
            <a:spAutoFit/>
          </a:bodyPr>
          <a:lstStyle/>
          <a:p>
            <a:r>
              <a:rPr lang="en-US" b="1" dirty="0" smtClean="0">
                <a:solidFill>
                  <a:schemeClr val="bg1"/>
                </a:solidFill>
              </a:rPr>
              <a:t>OVERSELLING AND BUYBACK</a:t>
            </a:r>
            <a:endParaRPr lang="es-ES" b="1" dirty="0">
              <a:solidFill>
                <a:schemeClr val="bg1"/>
              </a:solidFill>
            </a:endParaRPr>
          </a:p>
        </p:txBody>
      </p:sp>
      <p:sp>
        <p:nvSpPr>
          <p:cNvPr id="6" name="5 Rectángulo"/>
          <p:cNvSpPr/>
          <p:nvPr/>
        </p:nvSpPr>
        <p:spPr>
          <a:xfrm>
            <a:off x="251520" y="2348880"/>
            <a:ext cx="8568952" cy="3908762"/>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00" b="1" dirty="0" smtClean="0"/>
              <a:t>Shippers won’t be able to </a:t>
            </a:r>
            <a:r>
              <a:rPr lang="en-GB" sz="1600" b="1" dirty="0" err="1" smtClean="0"/>
              <a:t>renominate</a:t>
            </a:r>
            <a:r>
              <a:rPr lang="en-GB" sz="1600" b="1" dirty="0" smtClean="0"/>
              <a:t> upwards </a:t>
            </a:r>
            <a:r>
              <a:rPr lang="en-GB" sz="1600" dirty="0" smtClean="0"/>
              <a:t>when the buy-back mechanism is launched. </a:t>
            </a:r>
          </a:p>
          <a:p>
            <a:pPr marL="361950" lvl="0" indent="-361950">
              <a:spcBef>
                <a:spcPts val="600"/>
              </a:spcBef>
              <a:spcAft>
                <a:spcPts val="600"/>
              </a:spcAft>
              <a:buFont typeface="Arial" pitchFamily="34" charset="0"/>
              <a:buChar char="•"/>
            </a:pPr>
            <a:r>
              <a:rPr lang="en-GB" sz="1600" dirty="0" smtClean="0"/>
              <a:t>The </a:t>
            </a:r>
            <a:r>
              <a:rPr lang="en-GB" sz="1600" b="1" dirty="0" smtClean="0"/>
              <a:t>buyback mechanism </a:t>
            </a:r>
            <a:r>
              <a:rPr lang="en-GB" sz="1600" dirty="0" smtClean="0"/>
              <a:t>will be </a:t>
            </a:r>
            <a:r>
              <a:rPr lang="en-GB" sz="1600" b="1" dirty="0" smtClean="0"/>
              <a:t>an auction</a:t>
            </a:r>
          </a:p>
          <a:p>
            <a:pPr marL="361950" lvl="0" indent="-361950">
              <a:spcBef>
                <a:spcPts val="600"/>
              </a:spcBef>
              <a:spcAft>
                <a:spcPts val="600"/>
              </a:spcAft>
            </a:pPr>
            <a:r>
              <a:rPr lang="en-GB" sz="1600" b="1" dirty="0" smtClean="0"/>
              <a:t>	TSOs will communicate </a:t>
            </a:r>
            <a:r>
              <a:rPr lang="en-GB" sz="1600" dirty="0" smtClean="0"/>
              <a:t>interconnection users </a:t>
            </a:r>
            <a:r>
              <a:rPr lang="en-GB" sz="1600" b="1" dirty="0" smtClean="0"/>
              <a:t>the capacity to be buyback </a:t>
            </a:r>
            <a:r>
              <a:rPr lang="en-GB" sz="1600" dirty="0" err="1" smtClean="0"/>
              <a:t>asap</a:t>
            </a:r>
            <a:r>
              <a:rPr lang="en-GB" sz="1600" dirty="0" smtClean="0"/>
              <a:t>. </a:t>
            </a:r>
            <a:r>
              <a:rPr lang="en-GB" sz="1600" b="1" dirty="0" smtClean="0"/>
              <a:t>Users will have 1 hour to present their bids</a:t>
            </a:r>
            <a:r>
              <a:rPr lang="en-GB" sz="1600" dirty="0" smtClean="0"/>
              <a:t>. The bid will contain the </a:t>
            </a:r>
            <a:r>
              <a:rPr lang="en-GB" sz="1600" b="1" dirty="0" smtClean="0"/>
              <a:t>capacity offered </a:t>
            </a:r>
            <a:r>
              <a:rPr lang="en-GB" sz="1600" dirty="0" smtClean="0"/>
              <a:t>to be sold and </a:t>
            </a:r>
            <a:r>
              <a:rPr lang="en-GB" sz="1600" b="1" dirty="0" smtClean="0"/>
              <a:t>the price, indicated as a multiplier of the tariffs in force</a:t>
            </a:r>
            <a:r>
              <a:rPr lang="en-GB" sz="1600" dirty="0" smtClean="0"/>
              <a:t>, </a:t>
            </a:r>
            <a:r>
              <a:rPr lang="en-GB" sz="1600" b="1" dirty="0" smtClean="0"/>
              <a:t>with an upper limit of 1.5. </a:t>
            </a:r>
          </a:p>
          <a:p>
            <a:pPr marL="361950" lvl="0" indent="-361950">
              <a:spcBef>
                <a:spcPts val="600"/>
              </a:spcBef>
              <a:spcAft>
                <a:spcPts val="600"/>
              </a:spcAft>
            </a:pPr>
            <a:r>
              <a:rPr lang="en-GB" sz="1600" dirty="0" smtClean="0"/>
              <a:t>	</a:t>
            </a:r>
            <a:r>
              <a:rPr lang="en-GB" sz="1600" b="1" dirty="0" smtClean="0"/>
              <a:t>TSOs will buy </a:t>
            </a:r>
            <a:r>
              <a:rPr lang="en-GB" sz="1600" dirty="0" smtClean="0"/>
              <a:t>the capacity </a:t>
            </a:r>
            <a:r>
              <a:rPr lang="en-GB" sz="1600" b="1" dirty="0" smtClean="0"/>
              <a:t>at the lowest price</a:t>
            </a:r>
            <a:r>
              <a:rPr lang="en-GB" sz="1600" dirty="0" smtClean="0"/>
              <a:t>. When bought capacity belongs to more than one user, a pro-rata mechanism will be applied. </a:t>
            </a:r>
          </a:p>
          <a:p>
            <a:pPr marL="361950" lvl="0" indent="-361950">
              <a:spcBef>
                <a:spcPts val="600"/>
              </a:spcBef>
              <a:spcAft>
                <a:spcPts val="600"/>
              </a:spcAft>
            </a:pPr>
            <a:r>
              <a:rPr lang="en-GB" sz="1600" dirty="0" smtClean="0"/>
              <a:t>	If the capacity offered by users is lower than TSOs’ needs, users which bought capacity in the daily allocation process will be interrupted. Interruption will affect firstly to users which paid the lowest price, and will continue till TSOs capacity needs are covered. In case of users with the same price, a pro-rata mechanism will be applied. </a:t>
            </a:r>
            <a:endParaRPr lang="es-ES" sz="1600" dirty="0" smtClean="0"/>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4" name="3 Rectángulo"/>
          <p:cNvSpPr/>
          <p:nvPr/>
        </p:nvSpPr>
        <p:spPr>
          <a:xfrm>
            <a:off x="395536" y="1844824"/>
            <a:ext cx="3612912" cy="369332"/>
          </a:xfrm>
          <a:prstGeom prst="rect">
            <a:avLst/>
          </a:prstGeom>
          <a:solidFill>
            <a:srgbClr val="264D74"/>
          </a:solidFill>
        </p:spPr>
        <p:txBody>
          <a:bodyPr wrap="none">
            <a:spAutoFit/>
          </a:bodyPr>
          <a:lstStyle/>
          <a:p>
            <a:r>
              <a:rPr lang="en-US" b="1" dirty="0" smtClean="0">
                <a:solidFill>
                  <a:schemeClr val="bg1"/>
                </a:solidFill>
              </a:rPr>
              <a:t>OVERSELLING AND BUYBACK</a:t>
            </a:r>
            <a:endParaRPr lang="es-ES" b="1" dirty="0">
              <a:solidFill>
                <a:schemeClr val="bg1"/>
              </a:solidFill>
            </a:endParaRPr>
          </a:p>
        </p:txBody>
      </p:sp>
      <p:sp>
        <p:nvSpPr>
          <p:cNvPr id="6" name="5 Rectángulo"/>
          <p:cNvSpPr/>
          <p:nvPr/>
        </p:nvSpPr>
        <p:spPr>
          <a:xfrm>
            <a:off x="107504" y="2276872"/>
            <a:ext cx="8568952" cy="4216539"/>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00" b="1" dirty="0" smtClean="0"/>
              <a:t>90% of the expenses in buying the capacity back </a:t>
            </a:r>
            <a:r>
              <a:rPr lang="en-GB" sz="1600" dirty="0" smtClean="0"/>
              <a:t>will be covered by the</a:t>
            </a:r>
            <a:r>
              <a:rPr lang="en-GB" sz="1600" b="1" dirty="0" smtClean="0"/>
              <a:t> gas system. The rest </a:t>
            </a:r>
            <a:r>
              <a:rPr lang="en-GB" sz="1600" dirty="0" smtClean="0"/>
              <a:t>(10%) will covered by </a:t>
            </a:r>
            <a:r>
              <a:rPr lang="en-GB" sz="1600" b="1" dirty="0" smtClean="0"/>
              <a:t>the TSO. </a:t>
            </a:r>
          </a:p>
          <a:p>
            <a:pPr marL="361950" lvl="0" indent="-361950">
              <a:spcBef>
                <a:spcPts val="600"/>
              </a:spcBef>
              <a:spcAft>
                <a:spcPts val="600"/>
              </a:spcAft>
            </a:pPr>
            <a:r>
              <a:rPr lang="en-US" sz="1600" dirty="0" smtClean="0"/>
              <a:t>	Annually, before the year’s end, TSOs will send the regulator the overselling and buyback accounts, indicating incomes and expenses. If the incomes are higher than expenses, the regulator may modify the percentage to be intended for the gas system.</a:t>
            </a:r>
          </a:p>
          <a:p>
            <a:pPr marL="361950" lvl="0" indent="-361950">
              <a:spcBef>
                <a:spcPts val="600"/>
              </a:spcBef>
              <a:spcAft>
                <a:spcPts val="600"/>
              </a:spcAft>
              <a:buFont typeface="Arial" pitchFamily="34" charset="0"/>
              <a:buChar char="•"/>
            </a:pPr>
            <a:r>
              <a:rPr lang="en-US" sz="1600" dirty="0" smtClean="0"/>
              <a:t>TSOs and the </a:t>
            </a:r>
            <a:r>
              <a:rPr lang="en-GB" sz="1600" dirty="0" smtClean="0"/>
              <a:t>Technical System Manager, for each interconnection, will publish on their website and keep an updated register of:</a:t>
            </a:r>
          </a:p>
          <a:p>
            <a:pPr marL="714375" lvl="0" indent="-266700">
              <a:spcBef>
                <a:spcPts val="600"/>
              </a:spcBef>
              <a:spcAft>
                <a:spcPts val="600"/>
              </a:spcAft>
              <a:buFont typeface="Wingdings" pitchFamily="2" charset="2"/>
              <a:buChar char="Ø"/>
            </a:pPr>
            <a:r>
              <a:rPr lang="en-GB" sz="1600" dirty="0" smtClean="0"/>
              <a:t>The utilization average of contracted capacity in the previous 60 days, detailing how it has been calculated.</a:t>
            </a:r>
          </a:p>
          <a:p>
            <a:pPr marL="714375" lvl="0" indent="-266700">
              <a:spcBef>
                <a:spcPts val="600"/>
              </a:spcBef>
              <a:spcAft>
                <a:spcPts val="600"/>
              </a:spcAft>
              <a:buFont typeface="Wingdings" pitchFamily="2" charset="2"/>
              <a:buChar char="Ø"/>
            </a:pPr>
            <a:r>
              <a:rPr lang="en-US" sz="1600" dirty="0" smtClean="0"/>
              <a:t>Total daily additional capacity offered every day</a:t>
            </a:r>
          </a:p>
          <a:p>
            <a:pPr marL="714375" lvl="0" indent="-266700">
              <a:spcBef>
                <a:spcPts val="600"/>
              </a:spcBef>
              <a:spcAft>
                <a:spcPts val="600"/>
              </a:spcAft>
              <a:buFont typeface="Wingdings" pitchFamily="2" charset="2"/>
              <a:buChar char="Ø"/>
            </a:pPr>
            <a:r>
              <a:rPr lang="en-US" sz="1600" dirty="0" smtClean="0"/>
              <a:t>Additional capacity sold every day</a:t>
            </a:r>
          </a:p>
          <a:p>
            <a:pPr marL="361950">
              <a:spcBef>
                <a:spcPts val="600"/>
              </a:spcBef>
              <a:spcAft>
                <a:spcPts val="600"/>
              </a:spcAft>
            </a:pPr>
            <a:r>
              <a:rPr lang="en-US" sz="1600" dirty="0" smtClean="0"/>
              <a:t>Besides, when the buyback mechanism is launched, TSOs will publish the capacity to be bought back, aggregated information on users’ bids and the buyback mechanism results.</a:t>
            </a:r>
          </a:p>
        </p:txBody>
      </p:sp>
      <p:sp>
        <p:nvSpPr>
          <p:cNvPr id="8" name="7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Spain</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2348881"/>
            <a:ext cx="8352928" cy="4253472"/>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III.1. Agreed issues by NRAs and aspects to be proposed by TSOs</a:t>
            </a:r>
          </a:p>
          <a:p>
            <a:pPr marL="1543050" lvl="2" indent="-536575">
              <a:lnSpc>
                <a:spcPct val="120000"/>
              </a:lnSpc>
              <a:spcBef>
                <a:spcPts val="600"/>
              </a:spcBef>
              <a:spcAft>
                <a:spcPts val="200"/>
              </a:spcAft>
              <a:buFont typeface="Arial" pitchFamily="34" charset="0"/>
              <a:buChar char="•"/>
            </a:pPr>
            <a:r>
              <a:rPr lang="en-US" sz="2400" dirty="0" smtClean="0">
                <a:solidFill>
                  <a:schemeClr val="bg1">
                    <a:lumMod val="75000"/>
                  </a:schemeClr>
                </a:solidFill>
              </a:rPr>
              <a:t>CMP implementation proposal in Spain</a:t>
            </a:r>
          </a:p>
          <a:p>
            <a:pPr marL="1543050" lvl="2" indent="-536575">
              <a:lnSpc>
                <a:spcPct val="120000"/>
              </a:lnSpc>
              <a:spcBef>
                <a:spcPts val="600"/>
              </a:spcBef>
              <a:spcAft>
                <a:spcPts val="200"/>
              </a:spcAft>
              <a:buFont typeface="Arial" pitchFamily="34" charset="0"/>
              <a:buChar char="•"/>
            </a:pPr>
            <a:r>
              <a:rPr lang="en-US" sz="2400" dirty="0" smtClean="0"/>
              <a:t>CMP implementation proposal in France</a:t>
            </a:r>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Regulators)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France</a:t>
            </a:r>
          </a:p>
        </p:txBody>
      </p:sp>
      <p:sp>
        <p:nvSpPr>
          <p:cNvPr id="6" name="5 Rectángulo"/>
          <p:cNvSpPr/>
          <p:nvPr/>
        </p:nvSpPr>
        <p:spPr>
          <a:xfrm>
            <a:off x="179512" y="2358172"/>
            <a:ext cx="8892480" cy="3508653"/>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Public consultation from 4 to 23</a:t>
            </a:r>
            <a:r>
              <a:rPr lang="en-GB" b="1" baseline="30000" dirty="0" smtClean="0"/>
              <a:t>rd</a:t>
            </a:r>
            <a:r>
              <a:rPr lang="en-GB" b="1" dirty="0" smtClean="0"/>
              <a:t> April on the TSOs proposal of implementation discussed within the South GRI. </a:t>
            </a:r>
          </a:p>
          <a:p>
            <a:pPr marL="819150" lvl="1" indent="-361950">
              <a:spcBef>
                <a:spcPts val="600"/>
              </a:spcBef>
              <a:spcAft>
                <a:spcPts val="600"/>
              </a:spcAft>
              <a:buFont typeface="Arial" pitchFamily="34" charset="0"/>
              <a:buChar char="•"/>
            </a:pPr>
            <a:r>
              <a:rPr lang="en-GB" dirty="0" smtClean="0"/>
              <a:t>19 responses received: 10 network users, 3 national associations, 3 TSOs, 2 infrastructure operators, 1 confidential</a:t>
            </a:r>
          </a:p>
          <a:p>
            <a:pPr marL="819150" lvl="1" indent="-361950">
              <a:spcBef>
                <a:spcPts val="600"/>
              </a:spcBef>
              <a:spcAft>
                <a:spcPts val="600"/>
              </a:spcAft>
              <a:buFont typeface="Arial" pitchFamily="34" charset="0"/>
              <a:buChar char="•"/>
            </a:pPr>
            <a:r>
              <a:rPr lang="en-GB" dirty="0" smtClean="0"/>
              <a:t>Contributions received from CNE, </a:t>
            </a:r>
            <a:r>
              <a:rPr lang="en-GB" dirty="0" err="1" smtClean="0"/>
              <a:t>BNetzA</a:t>
            </a:r>
            <a:r>
              <a:rPr lang="en-GB" dirty="0" smtClean="0"/>
              <a:t> and CREG</a:t>
            </a:r>
          </a:p>
          <a:p>
            <a:pPr marL="361950" indent="-361950">
              <a:spcBef>
                <a:spcPts val="600"/>
              </a:spcBef>
              <a:spcAft>
                <a:spcPts val="600"/>
              </a:spcAft>
              <a:buFont typeface="Arial" pitchFamily="34" charset="0"/>
              <a:buChar char="•"/>
            </a:pPr>
            <a:r>
              <a:rPr lang="en-GB" b="1" dirty="0"/>
              <a:t>CRE’s deliberation planned end of June </a:t>
            </a:r>
          </a:p>
          <a:p>
            <a:pPr marL="819150" lvl="1" indent="-361950">
              <a:spcBef>
                <a:spcPts val="600"/>
              </a:spcBef>
              <a:spcAft>
                <a:spcPts val="600"/>
              </a:spcAft>
              <a:buFont typeface="Arial" pitchFamily="34" charset="0"/>
              <a:buChar char="•"/>
            </a:pPr>
            <a:r>
              <a:rPr lang="en-GB" dirty="0"/>
              <a:t>Publication of the risk analysis for the OS/BB scheme</a:t>
            </a:r>
          </a:p>
          <a:p>
            <a:pPr marL="819150" lvl="1" indent="-361950">
              <a:spcBef>
                <a:spcPts val="600"/>
              </a:spcBef>
              <a:spcAft>
                <a:spcPts val="600"/>
              </a:spcAft>
              <a:buFont typeface="Arial" pitchFamily="34" charset="0"/>
              <a:buChar char="•"/>
            </a:pPr>
            <a:r>
              <a:rPr lang="en-GB" dirty="0"/>
              <a:t>Publication of </a:t>
            </a:r>
            <a:r>
              <a:rPr lang="en-GB" dirty="0" smtClean="0"/>
              <a:t>non-confidential </a:t>
            </a:r>
            <a:r>
              <a:rPr lang="en-GB" dirty="0"/>
              <a:t>responses to the public consultation. </a:t>
            </a:r>
          </a:p>
          <a:p>
            <a:pPr marL="819150" lvl="1" indent="-361950">
              <a:spcBef>
                <a:spcPts val="600"/>
              </a:spcBef>
              <a:spcAft>
                <a:spcPts val="600"/>
              </a:spcAft>
              <a:buFont typeface="Arial" pitchFamily="34" charset="0"/>
              <a:buChar char="•"/>
            </a:pPr>
            <a:endParaRPr lang="en-GB" dirty="0" smtClean="0"/>
          </a:p>
        </p:txBody>
      </p:sp>
      <p:sp>
        <p:nvSpPr>
          <p:cNvPr id="8" name="7 Rectángulo"/>
          <p:cNvSpPr/>
          <p:nvPr/>
        </p:nvSpPr>
        <p:spPr>
          <a:xfrm>
            <a:off x="395536" y="1988840"/>
            <a:ext cx="5489003" cy="369332"/>
          </a:xfrm>
          <a:prstGeom prst="rect">
            <a:avLst/>
          </a:prstGeom>
          <a:solidFill>
            <a:srgbClr val="264D74"/>
          </a:solidFill>
        </p:spPr>
        <p:txBody>
          <a:bodyPr wrap="none">
            <a:spAutoFit/>
          </a:bodyPr>
          <a:lstStyle/>
          <a:p>
            <a:r>
              <a:rPr lang="en-US" b="1" dirty="0" smtClean="0">
                <a:solidFill>
                  <a:schemeClr val="bg1"/>
                </a:solidFill>
              </a:rPr>
              <a:t>Process  for implementation on 1</a:t>
            </a:r>
            <a:r>
              <a:rPr lang="en-US" b="1" baseline="30000" dirty="0" smtClean="0">
                <a:solidFill>
                  <a:schemeClr val="bg1"/>
                </a:solidFill>
              </a:rPr>
              <a:t>st</a:t>
            </a:r>
            <a:r>
              <a:rPr lang="en-US" b="1" dirty="0" smtClean="0">
                <a:solidFill>
                  <a:schemeClr val="bg1"/>
                </a:solidFill>
              </a:rPr>
              <a:t> October 2013</a:t>
            </a:r>
            <a:endParaRPr lang="es-ES" b="1"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France</a:t>
            </a:r>
          </a:p>
        </p:txBody>
      </p:sp>
      <p:sp>
        <p:nvSpPr>
          <p:cNvPr id="6" name="5 Rectángulo"/>
          <p:cNvSpPr/>
          <p:nvPr/>
        </p:nvSpPr>
        <p:spPr>
          <a:xfrm>
            <a:off x="179512" y="2358172"/>
            <a:ext cx="8892480" cy="3908762"/>
          </a:xfrm>
          <a:prstGeom prst="rect">
            <a:avLst/>
          </a:prstGeom>
        </p:spPr>
        <p:txBody>
          <a:bodyPr wrap="square">
            <a:spAutoFit/>
          </a:bodyPr>
          <a:lstStyle/>
          <a:p>
            <a:pPr marL="361950" indent="-361950">
              <a:spcBef>
                <a:spcPts val="600"/>
              </a:spcBef>
              <a:spcAft>
                <a:spcPts val="600"/>
              </a:spcAft>
              <a:buFont typeface="Arial" pitchFamily="34" charset="0"/>
              <a:buChar char="•"/>
            </a:pPr>
            <a:r>
              <a:rPr lang="en-GB" b="1" smtClean="0"/>
              <a:t>CMP</a:t>
            </a:r>
            <a:r>
              <a:rPr lang="en-GB" b="1" dirty="0"/>
              <a:t>: surrendered capacity to be reallocated only after all the available capacity has been allocated. </a:t>
            </a:r>
            <a:endParaRPr lang="en-GB" dirty="0"/>
          </a:p>
          <a:p>
            <a:pPr marL="361950" indent="-361950">
              <a:spcBef>
                <a:spcPts val="600"/>
              </a:spcBef>
              <a:spcAft>
                <a:spcPts val="600"/>
              </a:spcAft>
              <a:buFont typeface="Arial" pitchFamily="34" charset="0"/>
              <a:buChar char="•"/>
            </a:pPr>
            <a:r>
              <a:rPr lang="en-GB" b="1" dirty="0"/>
              <a:t>CAM: All firm capacity shall be offered as bundled capacity</a:t>
            </a:r>
          </a:p>
          <a:p>
            <a:pPr lvl="1">
              <a:spcBef>
                <a:spcPts val="600"/>
              </a:spcBef>
              <a:spcAft>
                <a:spcPts val="600"/>
              </a:spcAft>
            </a:pPr>
            <a:r>
              <a:rPr lang="en-US" dirty="0" smtClean="0">
                <a:solidFill>
                  <a:schemeClr val="accent2"/>
                </a:solidFill>
                <a:sym typeface="Wingdings" pitchFamily="2" charset="2"/>
              </a:rPr>
              <a:t> </a:t>
            </a:r>
            <a:r>
              <a:rPr lang="en-US" dirty="0" smtClean="0">
                <a:solidFill>
                  <a:schemeClr val="accent2"/>
                </a:solidFill>
              </a:rPr>
              <a:t>The </a:t>
            </a:r>
            <a:r>
              <a:rPr lang="en-US" dirty="0">
                <a:solidFill>
                  <a:schemeClr val="accent2"/>
                </a:solidFill>
              </a:rPr>
              <a:t>surrendered bundled product considered to be reallocated only after all the available bundled products have been allocated. The TSOs reallocate the bundled surrendered capacity first, before available unbundled capacity. </a:t>
            </a:r>
          </a:p>
          <a:p>
            <a:pPr marL="361950" indent="-361950">
              <a:spcBef>
                <a:spcPts val="600"/>
              </a:spcBef>
              <a:spcAft>
                <a:spcPts val="600"/>
              </a:spcAft>
              <a:buFont typeface="Arial" pitchFamily="34" charset="0"/>
              <a:buChar char="•"/>
            </a:pPr>
            <a:r>
              <a:rPr lang="en-GB" b="1" dirty="0" smtClean="0"/>
              <a:t>CAM</a:t>
            </a:r>
            <a:r>
              <a:rPr lang="en-GB" b="1" dirty="0"/>
              <a:t>: Share of the technical capacity systematically set aside for short term products</a:t>
            </a:r>
          </a:p>
          <a:p>
            <a:pPr lvl="1">
              <a:spcBef>
                <a:spcPts val="600"/>
              </a:spcBef>
              <a:spcAft>
                <a:spcPts val="600"/>
              </a:spcAft>
            </a:pPr>
            <a:r>
              <a:rPr lang="en-GB" dirty="0" smtClean="0">
                <a:solidFill>
                  <a:schemeClr val="accent2"/>
                </a:solidFill>
                <a:sym typeface="Wingdings" pitchFamily="2" charset="2"/>
              </a:rPr>
              <a:t> </a:t>
            </a:r>
            <a:r>
              <a:rPr lang="en-GB" dirty="0" smtClean="0">
                <a:solidFill>
                  <a:schemeClr val="accent2"/>
                </a:solidFill>
              </a:rPr>
              <a:t>Annual </a:t>
            </a:r>
            <a:r>
              <a:rPr lang="en-GB" dirty="0">
                <a:solidFill>
                  <a:schemeClr val="accent2"/>
                </a:solidFill>
              </a:rPr>
              <a:t>products can only be reallocated during the commercialization of quarterly and monthly products. </a:t>
            </a:r>
            <a:endParaRPr lang="en-US" dirty="0">
              <a:solidFill>
                <a:schemeClr val="accent2"/>
              </a:solidFill>
            </a:endParaRPr>
          </a:p>
          <a:p>
            <a:pPr marL="361950" indent="-361950">
              <a:spcBef>
                <a:spcPts val="600"/>
              </a:spcBef>
              <a:spcAft>
                <a:spcPts val="600"/>
              </a:spcAft>
              <a:buFont typeface="Arial" pitchFamily="34" charset="0"/>
              <a:buChar char="•"/>
            </a:pPr>
            <a:endParaRPr lang="en-US" b="1" dirty="0"/>
          </a:p>
        </p:txBody>
      </p:sp>
      <p:sp>
        <p:nvSpPr>
          <p:cNvPr id="8" name="7 Rectángulo"/>
          <p:cNvSpPr/>
          <p:nvPr/>
        </p:nvSpPr>
        <p:spPr>
          <a:xfrm>
            <a:off x="395536" y="1988840"/>
            <a:ext cx="3621504" cy="369332"/>
          </a:xfrm>
          <a:prstGeom prst="rect">
            <a:avLst/>
          </a:prstGeom>
          <a:solidFill>
            <a:srgbClr val="264D74"/>
          </a:solidFill>
        </p:spPr>
        <p:txBody>
          <a:bodyPr wrap="none">
            <a:spAutoFit/>
          </a:bodyPr>
          <a:lstStyle/>
          <a:p>
            <a:r>
              <a:rPr lang="en-US" b="1" dirty="0" smtClean="0">
                <a:solidFill>
                  <a:schemeClr val="bg1"/>
                </a:solidFill>
              </a:rPr>
              <a:t>Capacity surrender mechanism</a:t>
            </a:r>
            <a:endParaRPr lang="es-ES" b="1" dirty="0">
              <a:solidFill>
                <a:schemeClr val="bg1"/>
              </a:solidFill>
            </a:endParaRPr>
          </a:p>
        </p:txBody>
      </p:sp>
    </p:spTree>
    <p:extLst>
      <p:ext uri="{BB962C8B-B14F-4D97-AF65-F5344CB8AC3E}">
        <p14:creationId xmlns="" xmlns:p14="http://schemas.microsoft.com/office/powerpoint/2010/main" val="1157251517"/>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France</a:t>
            </a:r>
          </a:p>
        </p:txBody>
      </p:sp>
      <p:sp>
        <p:nvSpPr>
          <p:cNvPr id="6" name="5 Rectángulo"/>
          <p:cNvSpPr/>
          <p:nvPr/>
        </p:nvSpPr>
        <p:spPr>
          <a:xfrm>
            <a:off x="179512" y="2492896"/>
            <a:ext cx="8892480" cy="3754874"/>
          </a:xfrm>
          <a:prstGeom prst="rect">
            <a:avLst/>
          </a:prstGeom>
        </p:spPr>
        <p:txBody>
          <a:bodyPr wrap="square">
            <a:spAutoFit/>
          </a:bodyPr>
          <a:lstStyle/>
          <a:p>
            <a:pPr marL="361950" indent="-361950">
              <a:spcBef>
                <a:spcPts val="600"/>
              </a:spcBef>
              <a:spcAft>
                <a:spcPts val="600"/>
              </a:spcAft>
              <a:buFont typeface="Arial" pitchFamily="34" charset="0"/>
              <a:buChar char="•"/>
            </a:pPr>
            <a:r>
              <a:rPr lang="en-US" b="1" dirty="0"/>
              <a:t>Implementation at all IPs including third countries IPs</a:t>
            </a:r>
          </a:p>
          <a:p>
            <a:pPr marL="361950" lvl="1" indent="-361950">
              <a:spcBef>
                <a:spcPts val="600"/>
              </a:spcBef>
              <a:spcAft>
                <a:spcPts val="600"/>
              </a:spcAft>
              <a:buFont typeface="Arial" pitchFamily="34" charset="0"/>
              <a:buChar char="•"/>
            </a:pPr>
            <a:r>
              <a:rPr lang="en-GB" b="1" dirty="0" smtClean="0"/>
              <a:t>The user will have the possibility to surrender in full or in part his initial capacity in terms of volume and/or duration. </a:t>
            </a:r>
          </a:p>
          <a:p>
            <a:pPr lvl="1">
              <a:spcBef>
                <a:spcPts val="0"/>
              </a:spcBef>
              <a:spcAft>
                <a:spcPts val="0"/>
              </a:spcAft>
              <a:defRPr/>
            </a:pPr>
            <a:r>
              <a:rPr lang="en-GB" dirty="0">
                <a:sym typeface="Wingdings" pitchFamily="2" charset="2"/>
              </a:rPr>
              <a:t>	</a:t>
            </a:r>
            <a:r>
              <a:rPr lang="en-GB" dirty="0" smtClean="0">
                <a:sym typeface="Wingdings" pitchFamily="2" charset="2"/>
              </a:rPr>
              <a:t></a:t>
            </a:r>
            <a:r>
              <a:rPr lang="en-GB" dirty="0" smtClean="0"/>
              <a:t>Surrendered products under the form of </a:t>
            </a:r>
            <a:r>
              <a:rPr lang="en-GB" dirty="0"/>
              <a:t>q</a:t>
            </a:r>
            <a:r>
              <a:rPr lang="en-GB" dirty="0" smtClean="0"/>
              <a:t>uarterly products (until 4 		consecutive products) and monthly products </a:t>
            </a:r>
          </a:p>
          <a:p>
            <a:pPr marL="361950" lvl="1" indent="-361950">
              <a:spcBef>
                <a:spcPts val="600"/>
              </a:spcBef>
              <a:spcAft>
                <a:spcPts val="600"/>
              </a:spcAft>
              <a:buFont typeface="Arial" pitchFamily="34" charset="0"/>
              <a:buChar char="•"/>
            </a:pPr>
            <a:r>
              <a:rPr lang="en-GB" b="1" dirty="0" smtClean="0"/>
              <a:t>If the surrendered capacity is not reallocated, capacity is given back to the user after the auction. </a:t>
            </a:r>
          </a:p>
          <a:p>
            <a:pPr marL="361950" lvl="1" indent="-361950">
              <a:spcBef>
                <a:spcPts val="600"/>
              </a:spcBef>
              <a:spcAft>
                <a:spcPts val="600"/>
              </a:spcAft>
              <a:buFont typeface="Arial" pitchFamily="34" charset="0"/>
              <a:buChar char="•"/>
            </a:pPr>
            <a:r>
              <a:rPr lang="en-US" b="1" dirty="0"/>
              <a:t>Time stamp rule for the reallocation of surrendered </a:t>
            </a:r>
            <a:r>
              <a:rPr lang="en-US" b="1" dirty="0" smtClean="0"/>
              <a:t>products. </a:t>
            </a:r>
          </a:p>
          <a:p>
            <a:pPr marL="361950" lvl="1" indent="-361950">
              <a:spcBef>
                <a:spcPts val="600"/>
              </a:spcBef>
              <a:spcAft>
                <a:spcPts val="600"/>
              </a:spcAft>
              <a:buFont typeface="Arial" pitchFamily="34" charset="0"/>
              <a:buChar char="•"/>
            </a:pPr>
            <a:r>
              <a:rPr lang="en-US" b="1" dirty="0"/>
              <a:t>The user does not have the possibility to unbundle a bundled product. </a:t>
            </a:r>
          </a:p>
          <a:p>
            <a:pPr marL="361950" lvl="1" indent="-361950">
              <a:spcBef>
                <a:spcPts val="600"/>
              </a:spcBef>
              <a:spcAft>
                <a:spcPts val="600"/>
              </a:spcAft>
              <a:buFont typeface="Arial" pitchFamily="34" charset="0"/>
              <a:buChar char="•"/>
            </a:pPr>
            <a:endParaRPr lang="en-GB" b="1" dirty="0"/>
          </a:p>
        </p:txBody>
      </p:sp>
      <p:sp>
        <p:nvSpPr>
          <p:cNvPr id="8" name="7 Rectángulo"/>
          <p:cNvSpPr/>
          <p:nvPr/>
        </p:nvSpPr>
        <p:spPr>
          <a:xfrm>
            <a:off x="395536" y="1988840"/>
            <a:ext cx="3621504" cy="369332"/>
          </a:xfrm>
          <a:prstGeom prst="rect">
            <a:avLst/>
          </a:prstGeom>
          <a:solidFill>
            <a:srgbClr val="264D74"/>
          </a:solidFill>
        </p:spPr>
        <p:txBody>
          <a:bodyPr wrap="none">
            <a:spAutoFit/>
          </a:bodyPr>
          <a:lstStyle/>
          <a:p>
            <a:r>
              <a:rPr lang="en-US" b="1" dirty="0" smtClean="0">
                <a:solidFill>
                  <a:schemeClr val="bg1"/>
                </a:solidFill>
              </a:rPr>
              <a:t>Capacity surrender mechanism</a:t>
            </a:r>
            <a:endParaRPr lang="es-ES" b="1" dirty="0">
              <a:solidFill>
                <a:schemeClr val="bg1"/>
              </a:solidFill>
            </a:endParaRPr>
          </a:p>
        </p:txBody>
      </p:sp>
    </p:spTree>
    <p:extLst>
      <p:ext uri="{BB962C8B-B14F-4D97-AF65-F5344CB8AC3E}">
        <p14:creationId xmlns="" xmlns:p14="http://schemas.microsoft.com/office/powerpoint/2010/main" val="1056675472"/>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France</a:t>
            </a:r>
          </a:p>
        </p:txBody>
      </p:sp>
      <p:sp>
        <p:nvSpPr>
          <p:cNvPr id="6" name="5 Rectángulo"/>
          <p:cNvSpPr/>
          <p:nvPr/>
        </p:nvSpPr>
        <p:spPr>
          <a:xfrm>
            <a:off x="179512" y="2492896"/>
            <a:ext cx="8892480" cy="2646878"/>
          </a:xfrm>
          <a:prstGeom prst="rect">
            <a:avLst/>
          </a:prstGeom>
        </p:spPr>
        <p:txBody>
          <a:bodyPr wrap="square">
            <a:spAutoFit/>
          </a:bodyPr>
          <a:lstStyle/>
          <a:p>
            <a:pPr marL="361950" indent="-361950">
              <a:spcBef>
                <a:spcPts val="600"/>
              </a:spcBef>
              <a:spcAft>
                <a:spcPts val="600"/>
              </a:spcAft>
              <a:buFont typeface="Arial" pitchFamily="34" charset="0"/>
              <a:buChar char="•"/>
            </a:pPr>
            <a:r>
              <a:rPr lang="en-US" b="1" dirty="0" smtClean="0"/>
              <a:t>Financial obligations of the initial holder of the capacity</a:t>
            </a:r>
          </a:p>
          <a:p>
            <a:pPr marL="819150" lvl="1" indent="-361950">
              <a:spcBef>
                <a:spcPts val="600"/>
              </a:spcBef>
              <a:spcAft>
                <a:spcPts val="600"/>
              </a:spcAft>
              <a:buFont typeface="Arial" pitchFamily="34" charset="0"/>
              <a:buChar char="•"/>
            </a:pPr>
            <a:r>
              <a:rPr lang="en-US" dirty="0" smtClean="0"/>
              <a:t>No systematic fees will be applied on the surrender mechanism. </a:t>
            </a:r>
          </a:p>
          <a:p>
            <a:pPr marL="819150" lvl="1" indent="-361950">
              <a:spcBef>
                <a:spcPts val="600"/>
              </a:spcBef>
              <a:spcAft>
                <a:spcPts val="600"/>
              </a:spcAft>
              <a:buFont typeface="Arial" pitchFamily="34" charset="0"/>
              <a:buChar char="•"/>
            </a:pPr>
            <a:r>
              <a:rPr lang="en-US" dirty="0" smtClean="0"/>
              <a:t>If </a:t>
            </a:r>
            <a:r>
              <a:rPr lang="en-US" dirty="0"/>
              <a:t>the initial price (P1) is lower than the price when reallocated the capacity (P2): the shipper is relieved from any payment </a:t>
            </a:r>
            <a:r>
              <a:rPr lang="en-US" dirty="0" smtClean="0"/>
              <a:t>obligation</a:t>
            </a:r>
          </a:p>
          <a:p>
            <a:pPr marL="819150" lvl="1" indent="-361950">
              <a:spcBef>
                <a:spcPts val="600"/>
              </a:spcBef>
              <a:spcAft>
                <a:spcPts val="600"/>
              </a:spcAft>
              <a:buFont typeface="Arial" pitchFamily="34" charset="0"/>
              <a:buChar char="•"/>
            </a:pPr>
            <a:r>
              <a:rPr lang="en-US" dirty="0" smtClean="0"/>
              <a:t>If </a:t>
            </a:r>
            <a:r>
              <a:rPr lang="en-US" dirty="0"/>
              <a:t>the initial price (P1)  is higher than the price of the reallocated capacity (P2</a:t>
            </a:r>
            <a:r>
              <a:rPr lang="en-US" dirty="0" smtClean="0"/>
              <a:t>): </a:t>
            </a:r>
            <a:r>
              <a:rPr lang="en-US" dirty="0"/>
              <a:t>price invoiced to the shipper is the difference between P1 and P2.</a:t>
            </a:r>
          </a:p>
          <a:p>
            <a:pPr marL="819150" lvl="1" indent="-361950">
              <a:spcBef>
                <a:spcPts val="600"/>
              </a:spcBef>
              <a:spcAft>
                <a:spcPts val="600"/>
              </a:spcAft>
              <a:buFont typeface="Arial" pitchFamily="34" charset="0"/>
              <a:buChar char="•"/>
            </a:pPr>
            <a:endParaRPr lang="en-GB" b="1" dirty="0"/>
          </a:p>
        </p:txBody>
      </p:sp>
      <p:sp>
        <p:nvSpPr>
          <p:cNvPr id="8" name="7 Rectángulo"/>
          <p:cNvSpPr/>
          <p:nvPr/>
        </p:nvSpPr>
        <p:spPr>
          <a:xfrm>
            <a:off x="395536" y="1988840"/>
            <a:ext cx="3621504" cy="369332"/>
          </a:xfrm>
          <a:prstGeom prst="rect">
            <a:avLst/>
          </a:prstGeom>
          <a:solidFill>
            <a:srgbClr val="264D74"/>
          </a:solidFill>
        </p:spPr>
        <p:txBody>
          <a:bodyPr wrap="none">
            <a:spAutoFit/>
          </a:bodyPr>
          <a:lstStyle/>
          <a:p>
            <a:r>
              <a:rPr lang="en-US" b="1" dirty="0" smtClean="0">
                <a:solidFill>
                  <a:schemeClr val="bg1"/>
                </a:solidFill>
              </a:rPr>
              <a:t>Capacity surrender mechanism</a:t>
            </a:r>
            <a:endParaRPr lang="es-ES" b="1" dirty="0">
              <a:solidFill>
                <a:schemeClr val="bg1"/>
              </a:solidFill>
            </a:endParaRPr>
          </a:p>
        </p:txBody>
      </p:sp>
    </p:spTree>
    <p:extLst>
      <p:ext uri="{BB962C8B-B14F-4D97-AF65-F5344CB8AC3E}">
        <p14:creationId xmlns="" xmlns:p14="http://schemas.microsoft.com/office/powerpoint/2010/main" val="1581767304"/>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348880"/>
            <a:ext cx="8352928" cy="271869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II.1. CAM Roadmap in SGRI. Progress</a:t>
            </a:r>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Regulators)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France</a:t>
            </a:r>
          </a:p>
        </p:txBody>
      </p:sp>
      <p:sp>
        <p:nvSpPr>
          <p:cNvPr id="6" name="5 Rectángulo"/>
          <p:cNvSpPr/>
          <p:nvPr/>
        </p:nvSpPr>
        <p:spPr>
          <a:xfrm>
            <a:off x="179512" y="2358172"/>
            <a:ext cx="8892480" cy="2769989"/>
          </a:xfrm>
          <a:prstGeom prst="rect">
            <a:avLst/>
          </a:prstGeom>
        </p:spPr>
        <p:txBody>
          <a:bodyPr wrap="square">
            <a:spAutoFit/>
          </a:bodyPr>
          <a:lstStyle/>
          <a:p>
            <a:pPr marL="361950" lvl="1" indent="-361950">
              <a:spcBef>
                <a:spcPts val="600"/>
              </a:spcBef>
              <a:spcAft>
                <a:spcPts val="600"/>
              </a:spcAft>
              <a:buFont typeface="Arial" pitchFamily="34" charset="0"/>
              <a:buChar char="•"/>
            </a:pPr>
            <a:r>
              <a:rPr lang="en-US" b="1" dirty="0" smtClean="0"/>
              <a:t>The implementation of the overselling and buy-back mechanism is based on a risk analysis for each IP to be updated regularly. </a:t>
            </a:r>
          </a:p>
          <a:p>
            <a:pPr marL="819150" lvl="1" indent="-361950">
              <a:spcBef>
                <a:spcPts val="600"/>
              </a:spcBef>
              <a:spcAft>
                <a:spcPts val="600"/>
              </a:spcAft>
              <a:buFont typeface="Arial" pitchFamily="34" charset="0"/>
              <a:buChar char="•"/>
            </a:pPr>
            <a:r>
              <a:rPr lang="en-US" dirty="0" smtClean="0"/>
              <a:t>According to current results of the risk analysis, only the IP of </a:t>
            </a:r>
            <a:r>
              <a:rPr lang="en-US" dirty="0" err="1" smtClean="0"/>
              <a:t>Taisnières</a:t>
            </a:r>
            <a:r>
              <a:rPr lang="en-US" dirty="0" smtClean="0"/>
              <a:t> H (FR – BE) and </a:t>
            </a:r>
            <a:r>
              <a:rPr lang="en-US" dirty="0" err="1" smtClean="0"/>
              <a:t>Obergailbach</a:t>
            </a:r>
            <a:r>
              <a:rPr lang="en-US" dirty="0" smtClean="0"/>
              <a:t> (FR – DE) will be concerned by this mechanism on 1</a:t>
            </a:r>
            <a:r>
              <a:rPr lang="en-US" baseline="30000" dirty="0" smtClean="0"/>
              <a:t>st</a:t>
            </a:r>
            <a:r>
              <a:rPr lang="en-US" dirty="0" smtClean="0"/>
              <a:t> October 2013. </a:t>
            </a:r>
          </a:p>
          <a:p>
            <a:pPr marL="361950" indent="-361950">
              <a:spcBef>
                <a:spcPts val="600"/>
              </a:spcBef>
              <a:spcAft>
                <a:spcPts val="600"/>
              </a:spcAft>
              <a:buFont typeface="Arial" pitchFamily="34" charset="0"/>
              <a:buChar char="•"/>
            </a:pPr>
            <a:r>
              <a:rPr lang="en-US" b="1" dirty="0" smtClean="0"/>
              <a:t>On </a:t>
            </a:r>
            <a:r>
              <a:rPr lang="en-US" b="1" dirty="0" err="1" smtClean="0"/>
              <a:t>Taisnières</a:t>
            </a:r>
            <a:r>
              <a:rPr lang="en-US" b="1" dirty="0" smtClean="0"/>
              <a:t> H and </a:t>
            </a:r>
            <a:r>
              <a:rPr lang="en-US" b="1" dirty="0" err="1" smtClean="0"/>
              <a:t>Obergailbach</a:t>
            </a:r>
            <a:r>
              <a:rPr lang="en-US" b="1" dirty="0" smtClean="0"/>
              <a:t>, additional capacity (5</a:t>
            </a:r>
            <a:r>
              <a:rPr lang="en-US" b="1" dirty="0"/>
              <a:t>% of technical </a:t>
            </a:r>
            <a:r>
              <a:rPr lang="en-US" b="1" dirty="0" smtClean="0"/>
              <a:t>capacity) will be offered on quarterly, monthly and day-ahead products. </a:t>
            </a:r>
          </a:p>
          <a:p>
            <a:pPr marL="819150" lvl="1" indent="-361950">
              <a:spcBef>
                <a:spcPts val="600"/>
              </a:spcBef>
              <a:spcAft>
                <a:spcPts val="600"/>
              </a:spcAft>
              <a:buFont typeface="Arial" pitchFamily="34" charset="0"/>
              <a:buChar char="•"/>
            </a:pPr>
            <a:endParaRPr lang="en-GB" b="1" dirty="0"/>
          </a:p>
        </p:txBody>
      </p:sp>
      <p:sp>
        <p:nvSpPr>
          <p:cNvPr id="8" name="7 Rectángulo"/>
          <p:cNvSpPr/>
          <p:nvPr/>
        </p:nvSpPr>
        <p:spPr>
          <a:xfrm>
            <a:off x="395536" y="19888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2758591386"/>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France</a:t>
            </a:r>
          </a:p>
        </p:txBody>
      </p:sp>
      <p:sp>
        <p:nvSpPr>
          <p:cNvPr id="6" name="5 Rectángulo"/>
          <p:cNvSpPr/>
          <p:nvPr/>
        </p:nvSpPr>
        <p:spPr>
          <a:xfrm>
            <a:off x="179512" y="2358172"/>
            <a:ext cx="8892480" cy="4462760"/>
          </a:xfrm>
          <a:prstGeom prst="rect">
            <a:avLst/>
          </a:prstGeom>
        </p:spPr>
        <p:txBody>
          <a:bodyPr wrap="square">
            <a:spAutoFit/>
          </a:bodyPr>
          <a:lstStyle/>
          <a:p>
            <a:pPr marL="361950" indent="-361950">
              <a:spcBef>
                <a:spcPts val="600"/>
              </a:spcBef>
              <a:spcAft>
                <a:spcPts val="600"/>
              </a:spcAft>
              <a:buFont typeface="Arial" pitchFamily="34" charset="0"/>
              <a:buChar char="•"/>
            </a:pPr>
            <a:r>
              <a:rPr lang="en-US" b="1" dirty="0" smtClean="0"/>
              <a:t>Interim buy-back mechanism on 1</a:t>
            </a:r>
            <a:r>
              <a:rPr lang="en-US" b="1" baseline="30000" dirty="0" smtClean="0"/>
              <a:t>st</a:t>
            </a:r>
            <a:r>
              <a:rPr lang="en-US" b="1" dirty="0" smtClean="0"/>
              <a:t> October 2013: </a:t>
            </a:r>
          </a:p>
          <a:p>
            <a:pPr marL="819150" lvl="1" indent="-361950">
              <a:spcBef>
                <a:spcPts val="600"/>
              </a:spcBef>
              <a:spcAft>
                <a:spcPts val="600"/>
              </a:spcAft>
              <a:buFont typeface="Arial" pitchFamily="34" charset="0"/>
              <a:buChar char="•"/>
            </a:pPr>
            <a:r>
              <a:rPr lang="en-US" dirty="0" smtClean="0"/>
              <a:t>When the buy-back procedure is launched, the users do not have the right anymore to revise upwards their </a:t>
            </a:r>
            <a:r>
              <a:rPr lang="en-US" dirty="0" err="1" smtClean="0"/>
              <a:t>renominations</a:t>
            </a:r>
            <a:r>
              <a:rPr lang="en-US" dirty="0" smtClean="0"/>
              <a:t> on the concerned point until the end of the gas day. </a:t>
            </a:r>
          </a:p>
          <a:p>
            <a:pPr marL="819150" lvl="1" indent="-361950">
              <a:spcBef>
                <a:spcPts val="600"/>
              </a:spcBef>
              <a:spcAft>
                <a:spcPts val="600"/>
              </a:spcAft>
              <a:buFont typeface="Arial" pitchFamily="34" charset="0"/>
              <a:buChar char="•"/>
            </a:pPr>
            <a:r>
              <a:rPr lang="en-US" dirty="0" smtClean="0"/>
              <a:t>First phase : based on a voluntary participation of the users to the buy-back – manual procedure by the TSO on 1</a:t>
            </a:r>
            <a:r>
              <a:rPr lang="en-US" baseline="30000" dirty="0" smtClean="0"/>
              <a:t>st</a:t>
            </a:r>
            <a:r>
              <a:rPr lang="en-US" dirty="0" smtClean="0"/>
              <a:t> October until the implementation of an electronic European platform (PRISMA). </a:t>
            </a:r>
          </a:p>
          <a:p>
            <a:pPr marL="819150" lvl="1" indent="-361950">
              <a:spcBef>
                <a:spcPts val="600"/>
              </a:spcBef>
              <a:spcAft>
                <a:spcPts val="600"/>
              </a:spcAft>
              <a:buFont typeface="Arial" pitchFamily="34" charset="0"/>
              <a:buChar char="•"/>
            </a:pPr>
            <a:r>
              <a:rPr lang="en-US" dirty="0" smtClean="0"/>
              <a:t>Second phase: if this voluntary phase is not sufficient to solve the physical problem </a:t>
            </a:r>
            <a:r>
              <a:rPr lang="en-US" dirty="0" smtClean="0">
                <a:sym typeface="Wingdings" pitchFamily="2" charset="2"/>
              </a:rPr>
              <a:t></a:t>
            </a:r>
            <a:r>
              <a:rPr lang="en-US" dirty="0" smtClean="0"/>
              <a:t> default rule: buy-back based on the </a:t>
            </a:r>
            <a:r>
              <a:rPr lang="en-US" dirty="0" err="1" smtClean="0"/>
              <a:t>prorata</a:t>
            </a:r>
            <a:r>
              <a:rPr lang="en-US" dirty="0" smtClean="0"/>
              <a:t> of the firm booked capacities at the IP. </a:t>
            </a:r>
          </a:p>
          <a:p>
            <a:pPr marL="819150" lvl="1" indent="-361950">
              <a:spcBef>
                <a:spcPts val="600"/>
              </a:spcBef>
              <a:spcAft>
                <a:spcPts val="600"/>
              </a:spcAft>
              <a:buFont typeface="Arial" pitchFamily="34" charset="0"/>
              <a:buChar char="•"/>
            </a:pPr>
            <a:r>
              <a:rPr lang="en-US" dirty="0" smtClean="0"/>
              <a:t>Buy-back price under discussion (based on the market spreads with a cap, based on the clearing price of the day-ahead auction…)</a:t>
            </a:r>
          </a:p>
          <a:p>
            <a:pPr marL="361950" indent="-361950">
              <a:spcBef>
                <a:spcPts val="600"/>
              </a:spcBef>
              <a:spcAft>
                <a:spcPts val="600"/>
              </a:spcAft>
              <a:buFont typeface="Arial" pitchFamily="34" charset="0"/>
              <a:buChar char="•"/>
            </a:pPr>
            <a:r>
              <a:rPr lang="en-US" b="1" dirty="0" smtClean="0"/>
              <a:t>Coordination with adjacent NRAs – TSOs is ongoing. </a:t>
            </a:r>
            <a:endParaRPr lang="en-GB" b="1" dirty="0"/>
          </a:p>
        </p:txBody>
      </p:sp>
      <p:sp>
        <p:nvSpPr>
          <p:cNvPr id="8" name="7 Rectángulo"/>
          <p:cNvSpPr/>
          <p:nvPr/>
        </p:nvSpPr>
        <p:spPr>
          <a:xfrm>
            <a:off x="395536" y="19888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529308172"/>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proposal in France</a:t>
            </a:r>
          </a:p>
        </p:txBody>
      </p:sp>
      <p:sp>
        <p:nvSpPr>
          <p:cNvPr id="6" name="5 Rectángulo"/>
          <p:cNvSpPr/>
          <p:nvPr/>
        </p:nvSpPr>
        <p:spPr>
          <a:xfrm>
            <a:off x="179512" y="2358172"/>
            <a:ext cx="8892480" cy="4339650"/>
          </a:xfrm>
          <a:prstGeom prst="rect">
            <a:avLst/>
          </a:prstGeom>
        </p:spPr>
        <p:txBody>
          <a:bodyPr wrap="square">
            <a:spAutoFit/>
          </a:bodyPr>
          <a:lstStyle/>
          <a:p>
            <a:pPr marL="361950" indent="-361950">
              <a:spcBef>
                <a:spcPts val="600"/>
              </a:spcBef>
              <a:spcAft>
                <a:spcPts val="600"/>
              </a:spcAft>
              <a:buFont typeface="Arial" pitchFamily="34" charset="0"/>
              <a:buChar char="•"/>
            </a:pPr>
            <a:r>
              <a:rPr lang="en-US" b="1" dirty="0" smtClean="0"/>
              <a:t>Already implemented in France since 2007 </a:t>
            </a:r>
            <a:r>
              <a:rPr lang="en-US" b="1" dirty="0"/>
              <a:t>at all IPs including third countries </a:t>
            </a:r>
            <a:r>
              <a:rPr lang="en-US" b="1" dirty="0" smtClean="0"/>
              <a:t>IPs</a:t>
            </a:r>
            <a:endParaRPr lang="en-US" b="1" dirty="0"/>
          </a:p>
          <a:p>
            <a:pPr marL="361950" indent="-361950">
              <a:spcBef>
                <a:spcPts val="600"/>
              </a:spcBef>
              <a:spcAft>
                <a:spcPts val="600"/>
              </a:spcAft>
              <a:buFont typeface="Arial" pitchFamily="34" charset="0"/>
              <a:buChar char="•"/>
            </a:pPr>
            <a:r>
              <a:rPr lang="en-US" b="1" dirty="0" smtClean="0"/>
              <a:t>Minor adjustments needed to be in line with the CMP Regulation</a:t>
            </a:r>
          </a:p>
          <a:p>
            <a:pPr marL="819150" lvl="1" indent="-361950">
              <a:spcBef>
                <a:spcPts val="600"/>
              </a:spcBef>
              <a:spcAft>
                <a:spcPts val="600"/>
              </a:spcAft>
              <a:buFont typeface="Arial" pitchFamily="34" charset="0"/>
              <a:buChar char="•"/>
            </a:pPr>
            <a:r>
              <a:rPr lang="en-US" dirty="0" smtClean="0"/>
              <a:t>The TSOs informs CRE </a:t>
            </a:r>
            <a:r>
              <a:rPr lang="en-US" dirty="0"/>
              <a:t>in case of systematic underutilization and </a:t>
            </a:r>
            <a:r>
              <a:rPr lang="en-US" dirty="0" smtClean="0"/>
              <a:t>if c</a:t>
            </a:r>
            <a:r>
              <a:rPr lang="en-GB" dirty="0" err="1"/>
              <a:t>apacity</a:t>
            </a:r>
            <a:r>
              <a:rPr lang="en-GB" dirty="0"/>
              <a:t> has not been offered in the secondary market under reasonable conditions, </a:t>
            </a:r>
            <a:r>
              <a:rPr lang="en-GB" dirty="0" smtClean="0"/>
              <a:t>and if no </a:t>
            </a:r>
            <a:r>
              <a:rPr lang="en-US" dirty="0" smtClean="0"/>
              <a:t>proper justification is provided by the network users. </a:t>
            </a:r>
            <a:endParaRPr lang="en-US" dirty="0"/>
          </a:p>
          <a:p>
            <a:pPr marL="819150" lvl="1" indent="-361950">
              <a:spcBef>
                <a:spcPts val="600"/>
              </a:spcBef>
              <a:spcAft>
                <a:spcPts val="600"/>
              </a:spcAft>
              <a:buFont typeface="Arial" pitchFamily="34" charset="0"/>
              <a:buChar char="•"/>
            </a:pPr>
            <a:r>
              <a:rPr lang="en-US" dirty="0" smtClean="0"/>
              <a:t>In case other users request firm capacity on the entry-exit point, the TSO analyses the congestion situation of the entry-exit point. </a:t>
            </a:r>
          </a:p>
          <a:p>
            <a:pPr marL="819150" lvl="1" indent="-361950">
              <a:spcBef>
                <a:spcPts val="600"/>
              </a:spcBef>
              <a:spcAft>
                <a:spcPts val="600"/>
              </a:spcAft>
              <a:buFont typeface="Arial" pitchFamily="34" charset="0"/>
              <a:buChar char="•"/>
            </a:pPr>
            <a:r>
              <a:rPr lang="en-US" dirty="0" smtClean="0"/>
              <a:t>The withdrawal is proposed by the TSO to CRE. </a:t>
            </a:r>
          </a:p>
          <a:p>
            <a:pPr marL="819150" lvl="1" indent="-361950">
              <a:spcBef>
                <a:spcPts val="600"/>
              </a:spcBef>
              <a:spcAft>
                <a:spcPts val="600"/>
              </a:spcAft>
              <a:buFont typeface="Arial" pitchFamily="34" charset="0"/>
              <a:buChar char="•"/>
            </a:pPr>
            <a:r>
              <a:rPr lang="en-US" dirty="0" smtClean="0"/>
              <a:t>The final decision is taken by CRE, after consultation/coordination of this withdrawal in case of bundled products with adjacent NRAs. </a:t>
            </a:r>
          </a:p>
          <a:p>
            <a:pPr marL="361950" indent="-361950">
              <a:spcBef>
                <a:spcPts val="600"/>
              </a:spcBef>
              <a:spcAft>
                <a:spcPts val="600"/>
              </a:spcAft>
              <a:buFont typeface="Arial" pitchFamily="34" charset="0"/>
              <a:buChar char="•"/>
            </a:pPr>
            <a:r>
              <a:rPr lang="en-US" b="1" dirty="0" smtClean="0"/>
              <a:t>TSOs regularly </a:t>
            </a:r>
            <a:r>
              <a:rPr lang="en-US" b="1" dirty="0" smtClean="0"/>
              <a:t>provide </a:t>
            </a:r>
            <a:r>
              <a:rPr lang="en-US" b="1" dirty="0" smtClean="0"/>
              <a:t>CRE </a:t>
            </a:r>
            <a:r>
              <a:rPr lang="en-US" b="1" dirty="0" smtClean="0"/>
              <a:t>with data </a:t>
            </a:r>
            <a:r>
              <a:rPr lang="en-US" b="1" dirty="0" smtClean="0"/>
              <a:t>on individual subscriptions and flows. </a:t>
            </a:r>
            <a:endParaRPr lang="en-GB" b="1" dirty="0"/>
          </a:p>
        </p:txBody>
      </p:sp>
      <p:sp>
        <p:nvSpPr>
          <p:cNvPr id="8" name="7 Rectángulo"/>
          <p:cNvSpPr/>
          <p:nvPr/>
        </p:nvSpPr>
        <p:spPr>
          <a:xfrm>
            <a:off x="395536" y="1988840"/>
            <a:ext cx="1915909" cy="369332"/>
          </a:xfrm>
          <a:prstGeom prst="rect">
            <a:avLst/>
          </a:prstGeom>
          <a:solidFill>
            <a:srgbClr val="264D74"/>
          </a:solidFill>
        </p:spPr>
        <p:txBody>
          <a:bodyPr wrap="none">
            <a:spAutoFit/>
          </a:bodyPr>
          <a:lstStyle/>
          <a:p>
            <a:r>
              <a:rPr lang="en-US" b="1" dirty="0" smtClean="0">
                <a:solidFill>
                  <a:schemeClr val="bg1"/>
                </a:solidFill>
              </a:rPr>
              <a:t>UIOLI long term</a:t>
            </a:r>
            <a:endParaRPr lang="es-ES" b="1" dirty="0">
              <a:solidFill>
                <a:schemeClr val="bg1"/>
              </a:solidFill>
            </a:endParaRPr>
          </a:p>
        </p:txBody>
      </p:sp>
    </p:spTree>
    <p:extLst>
      <p:ext uri="{BB962C8B-B14F-4D97-AF65-F5344CB8AC3E}">
        <p14:creationId xmlns="" xmlns:p14="http://schemas.microsoft.com/office/powerpoint/2010/main" val="2550750251"/>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692697"/>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graphicFrame>
        <p:nvGraphicFramePr>
          <p:cNvPr id="4" name="3 Tabla"/>
          <p:cNvGraphicFramePr>
            <a:graphicFrameLocks noGrp="1"/>
          </p:cNvGraphicFramePr>
          <p:nvPr/>
        </p:nvGraphicFramePr>
        <p:xfrm>
          <a:off x="395535" y="3068960"/>
          <a:ext cx="8500554" cy="3110992"/>
        </p:xfrm>
        <a:graphic>
          <a:graphicData uri="http://schemas.openxmlformats.org/drawingml/2006/table">
            <a:tbl>
              <a:tblPr firstRow="1" bandRow="1">
                <a:tableStyleId>{5C22544A-7EE6-4342-B048-85BDC9FD1C3A}</a:tableStyleId>
              </a:tblPr>
              <a:tblGrid>
                <a:gridCol w="4355593"/>
                <a:gridCol w="1642272"/>
                <a:gridCol w="1213855"/>
                <a:gridCol w="1288834"/>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201930" algn="just">
                        <a:lnSpc>
                          <a:spcPct val="115000"/>
                        </a:lnSpc>
                        <a:spcAft>
                          <a:spcPts val="0"/>
                        </a:spcAft>
                      </a:pPr>
                      <a:r>
                        <a:rPr lang="en-GB" sz="1400" dirty="0" smtClean="0">
                          <a:latin typeface="Arial"/>
                          <a:ea typeface="Times New Roman"/>
                          <a:cs typeface="Arial"/>
                        </a:rPr>
                        <a:t>Regular </a:t>
                      </a:r>
                      <a:r>
                        <a:rPr lang="en-GB" sz="1400" dirty="0">
                          <a:latin typeface="Arial"/>
                          <a:ea typeface="Times New Roman"/>
                          <a:cs typeface="Arial"/>
                        </a:rPr>
                        <a:t>update and publication in CEER website of project status of OS 2013 and 2015</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TSOs-NRAs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(yearly)</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Jun. (yearly)</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Drafting </a:t>
                      </a:r>
                      <a:r>
                        <a:rPr lang="en-GB" sz="1200" dirty="0">
                          <a:latin typeface="Arial"/>
                          <a:ea typeface="Times New Roman"/>
                          <a:cs typeface="Arial"/>
                        </a:rPr>
                        <a:t>of the South Regional Investment Plan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TSOs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2011</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Feedback </a:t>
                      </a:r>
                      <a:r>
                        <a:rPr lang="en-GB" sz="1200" dirty="0">
                          <a:latin typeface="Arial"/>
                          <a:ea typeface="Times New Roman"/>
                          <a:cs typeface="Arial"/>
                        </a:rPr>
                        <a:t>to ENTSO-G on contents and methodology of the regional investment plan</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NRAs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Input </a:t>
                      </a:r>
                      <a:r>
                        <a:rPr lang="en-GB" sz="1400" dirty="0">
                          <a:latin typeface="Arial"/>
                          <a:ea typeface="Times New Roman"/>
                          <a:cs typeface="Arial"/>
                        </a:rPr>
                        <a:t>to ENTSO-G for the Community-wide TYNDP 2013</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Apr. 2013</a:t>
                      </a:r>
                      <a:endParaRPr lang="es-ES" sz="1400">
                        <a:latin typeface="Arial"/>
                        <a:ea typeface="Times New Roman"/>
                        <a:cs typeface="Times New Roman"/>
                      </a:endParaRPr>
                    </a:p>
                  </a:txBody>
                  <a:tcPr marL="68580" marR="68580" marT="0" marB="0" anchor="ctr"/>
                </a:tc>
              </a:tr>
              <a:tr h="370840">
                <a:tc>
                  <a:txBody>
                    <a:bodyPr/>
                    <a:lstStyle/>
                    <a:p>
                      <a:pPr marL="201930" algn="just">
                        <a:spcAft>
                          <a:spcPts val="0"/>
                        </a:spcAft>
                        <a:tabLst>
                          <a:tab pos="201930" algn="l"/>
                        </a:tabLst>
                      </a:pPr>
                      <a:r>
                        <a:rPr lang="en-GB" sz="1400" dirty="0" smtClean="0">
                          <a:latin typeface="Arial"/>
                          <a:ea typeface="Times New Roman"/>
                          <a:cs typeface="Arial"/>
                        </a:rPr>
                        <a:t>Creation </a:t>
                      </a:r>
                      <a:r>
                        <a:rPr lang="en-GB" sz="1400" dirty="0">
                          <a:latin typeface="Arial"/>
                          <a:ea typeface="Times New Roman"/>
                          <a:cs typeface="Arial"/>
                        </a:rPr>
                        <a:t>of a working group in the region in order to test the process  of PCI identification</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NRAs -TSOs</a:t>
                      </a:r>
                      <a:endParaRPr lang="es-ES" sz="140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dirty="0">
                          <a:latin typeface="Arial"/>
                          <a:ea typeface="Times New Roman"/>
                          <a:cs typeface="Arial"/>
                        </a:rPr>
                        <a:t>Mar. 2012</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March 2013</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Drafting </a:t>
                      </a:r>
                      <a:r>
                        <a:rPr lang="en-GB" sz="1400" dirty="0">
                          <a:latin typeface="Arial"/>
                          <a:ea typeface="Times New Roman"/>
                          <a:cs typeface="Arial"/>
                        </a:rPr>
                        <a:t>of the South Regional Investment Plan 2014</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2013</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Apr. 2014</a:t>
                      </a:r>
                      <a:endParaRPr lang="es-ES" sz="1400" dirty="0">
                        <a:latin typeface="Arial"/>
                        <a:ea typeface="Times New Roman"/>
                        <a:cs typeface="Times New Roman"/>
                      </a:endParaRPr>
                    </a:p>
                  </a:txBody>
                  <a:tcPr marL="68580" marR="68580" marT="0" marB="0" anchor="ctr"/>
                </a:tc>
              </a:tr>
            </a:tbl>
          </a:graphicData>
        </a:graphic>
      </p:graphicFrame>
      <p:sp>
        <p:nvSpPr>
          <p:cNvPr id="5" name="4 Rectángulo"/>
          <p:cNvSpPr>
            <a:spLocks noChangeArrowheads="1"/>
          </p:cNvSpPr>
          <p:nvPr/>
        </p:nvSpPr>
        <p:spPr bwMode="auto">
          <a:xfrm>
            <a:off x="467544" y="1484784"/>
            <a:ext cx="7819232" cy="461665"/>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dirty="0" smtClean="0"/>
              <a:t>IV.1. </a:t>
            </a:r>
            <a:r>
              <a:rPr lang="en-GB" dirty="0" smtClean="0"/>
              <a:t>2013 South Gas Regional Investment Plan (GRIP)</a:t>
            </a: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49475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a:t>
            </a:r>
            <a:r>
              <a:rPr lang="en-GB" sz="2400" dirty="0" smtClean="0"/>
              <a:t>2013 South Gas Regional Investment Plan (GRIP)</a:t>
            </a:r>
            <a:endParaRPr lang="en-US" sz="2800" dirty="0" smtClean="0"/>
          </a:p>
        </p:txBody>
      </p:sp>
      <p:sp>
        <p:nvSpPr>
          <p:cNvPr id="8" name="7 Rectángulo"/>
          <p:cNvSpPr/>
          <p:nvPr/>
        </p:nvSpPr>
        <p:spPr>
          <a:xfrm>
            <a:off x="611560" y="2852936"/>
            <a:ext cx="7920880" cy="523220"/>
          </a:xfrm>
          <a:prstGeom prst="rect">
            <a:avLst/>
          </a:prstGeom>
        </p:spPr>
        <p:txBody>
          <a:bodyPr wrap="square">
            <a:spAutoFit/>
          </a:bodyPr>
          <a:lstStyle/>
          <a:p>
            <a:pPr marL="457200" lvl="0" indent="-457200" algn="ctr">
              <a:spcBef>
                <a:spcPts val="600"/>
              </a:spcBef>
              <a:spcAft>
                <a:spcPts val="600"/>
              </a:spcAft>
              <a:buSzPct val="100000"/>
              <a:buNone/>
            </a:pPr>
            <a:r>
              <a:rPr lang="en-US" sz="2800" dirty="0" smtClean="0">
                <a:solidFill>
                  <a:srgbClr val="FF0000"/>
                </a:solidFill>
              </a:rPr>
              <a:t>(for information by TSOs)</a:t>
            </a: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5733256"/>
            <a:ext cx="7632848" cy="1077218"/>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lvl="0">
              <a:buFont typeface="Arial" pitchFamily="34" charset="0"/>
              <a:buChar char="•"/>
            </a:pPr>
            <a:r>
              <a:rPr lang="es-ES" sz="1600" dirty="0" smtClean="0"/>
              <a:t>IG </a:t>
            </a:r>
            <a:r>
              <a:rPr lang="es-ES" sz="1600" dirty="0" err="1" smtClean="0"/>
              <a:t>meeting</a:t>
            </a:r>
            <a:r>
              <a:rPr lang="es-ES" sz="1600" dirty="0" smtClean="0"/>
              <a:t>? </a:t>
            </a:r>
          </a:p>
          <a:p>
            <a:pPr>
              <a:buFont typeface="Arial" pitchFamily="34" charset="0"/>
              <a:buChar char="•"/>
            </a:pPr>
            <a:r>
              <a:rPr lang="es-ES" sz="1600" dirty="0" smtClean="0"/>
              <a:t>SG </a:t>
            </a:r>
            <a:r>
              <a:rPr lang="es-ES" sz="1600" dirty="0" err="1" smtClean="0"/>
              <a:t>meeting</a:t>
            </a:r>
            <a:r>
              <a:rPr lang="es-ES" sz="1600" dirty="0" smtClean="0"/>
              <a:t> in </a:t>
            </a:r>
            <a:r>
              <a:rPr lang="es-ES" sz="1600" dirty="0" err="1" smtClean="0"/>
              <a:t>September</a:t>
            </a:r>
            <a:r>
              <a:rPr lang="es-ES" sz="1600" dirty="0" smtClean="0"/>
              <a:t>?</a:t>
            </a:r>
          </a:p>
          <a:p>
            <a:pPr lvl="0">
              <a:buFont typeface="Arial" pitchFamily="34" charset="0"/>
              <a:buChar char="•"/>
            </a:pPr>
            <a:endParaRPr lang="es-ES" sz="1600" dirty="0" smtClean="0"/>
          </a:p>
        </p:txBody>
      </p:sp>
      <p:sp>
        <p:nvSpPr>
          <p:cNvPr id="4" name="3 Rectángulo"/>
          <p:cNvSpPr>
            <a:spLocks noChangeArrowheads="1"/>
          </p:cNvSpPr>
          <p:nvPr/>
        </p:nvSpPr>
        <p:spPr bwMode="auto">
          <a:xfrm>
            <a:off x="755576" y="332656"/>
            <a:ext cx="2448272" cy="369332"/>
          </a:xfrm>
          <a:prstGeom prst="rect">
            <a:avLst/>
          </a:prstGeom>
          <a:noFill/>
          <a:ln w="9525">
            <a:noFill/>
            <a:miter lim="800000"/>
            <a:headEnd/>
            <a:tailEnd/>
          </a:ln>
        </p:spPr>
        <p:txBody>
          <a:bodyPr wrap="square">
            <a:spAutoFit/>
          </a:bodyPr>
          <a:lstStyle/>
          <a:p>
            <a:pPr marL="85725" indent="6350">
              <a:spcBef>
                <a:spcPts val="600"/>
              </a:spcBef>
              <a:spcAft>
                <a:spcPts val="200"/>
              </a:spcAft>
            </a:pPr>
            <a:r>
              <a:rPr lang="en-US" dirty="0" smtClean="0">
                <a:solidFill>
                  <a:srgbClr val="264D74"/>
                </a:solidFill>
              </a:rPr>
              <a:t>V. CALENDAR 2013</a:t>
            </a:r>
            <a:endParaRPr lang="en-US" dirty="0">
              <a:solidFill>
                <a:srgbClr val="FF0000"/>
              </a:solidFill>
            </a:endParaRPr>
          </a:p>
        </p:txBody>
      </p:sp>
      <p:pic>
        <p:nvPicPr>
          <p:cNvPr id="198658" name="Picture 2"/>
          <p:cNvPicPr>
            <a:picLocks noChangeAspect="1" noChangeArrowheads="1"/>
          </p:cNvPicPr>
          <p:nvPr/>
        </p:nvPicPr>
        <p:blipFill>
          <a:blip r:embed="rId2" cstate="print"/>
          <a:srcRect/>
          <a:stretch>
            <a:fillRect/>
          </a:stretch>
        </p:blipFill>
        <p:spPr bwMode="auto">
          <a:xfrm>
            <a:off x="827584" y="836712"/>
            <a:ext cx="8028011" cy="477578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700808"/>
            <a:ext cx="8640960" cy="2462213"/>
          </a:xfrm>
          <a:prstGeom prst="rect">
            <a:avLst/>
          </a:prstGeom>
        </p:spPr>
        <p:txBody>
          <a:bodyPr wrap="square">
            <a:spAutoFit/>
          </a:bodyPr>
          <a:lstStyle/>
          <a:p>
            <a:r>
              <a:rPr lang="en-US" b="1" dirty="0" smtClean="0"/>
              <a:t>Roadmap calendar for the early implementation of CAM NC in South Region</a:t>
            </a:r>
          </a:p>
          <a:p>
            <a:endParaRPr lang="en-US" sz="1000" b="1" u="sng" dirty="0" smtClean="0"/>
          </a:p>
          <a:p>
            <a:pPr marL="361950" lvl="0" indent="-361950">
              <a:buFont typeface="Wingdings" pitchFamily="2" charset="2"/>
              <a:buChar char="ü"/>
            </a:pPr>
            <a:r>
              <a:rPr lang="en-GB" dirty="0" smtClean="0"/>
              <a:t>TSOs and NRAs agree on proposal CAM harmonisation in SGRI – </a:t>
            </a:r>
            <a:r>
              <a:rPr lang="en-GB" dirty="0" smtClean="0">
                <a:solidFill>
                  <a:srgbClr val="FF0000"/>
                </a:solidFill>
              </a:rPr>
              <a:t>19 Nov 2012 </a:t>
            </a:r>
            <a:r>
              <a:rPr lang="en-GB" dirty="0" smtClean="0"/>
              <a:t>(20</a:t>
            </a:r>
            <a:r>
              <a:rPr lang="en-GB" baseline="30000" dirty="0" smtClean="0"/>
              <a:t>th</a:t>
            </a:r>
            <a:r>
              <a:rPr lang="en-GB" dirty="0" smtClean="0"/>
              <a:t> IG)</a:t>
            </a:r>
          </a:p>
          <a:p>
            <a:pPr marL="361950" lvl="0" indent="-361950">
              <a:buFont typeface="Wingdings" pitchFamily="2" charset="2"/>
              <a:buChar char="ü"/>
            </a:pPr>
            <a:r>
              <a:rPr lang="en-GB" dirty="0" smtClean="0"/>
              <a:t>Further discussion with TSOs </a:t>
            </a:r>
          </a:p>
          <a:p>
            <a:pPr marL="361950" lvl="0" indent="-361950">
              <a:buFont typeface="Wingdings" pitchFamily="2" charset="2"/>
              <a:buChar char="ü"/>
            </a:pPr>
            <a:r>
              <a:rPr lang="en-GB" dirty="0" smtClean="0"/>
              <a:t>Draft Roadmap submitted to Public Consultation – </a:t>
            </a:r>
            <a:r>
              <a:rPr lang="en-GB" dirty="0" smtClean="0">
                <a:solidFill>
                  <a:srgbClr val="FF0000"/>
                </a:solidFill>
              </a:rPr>
              <a:t>March 2013</a:t>
            </a:r>
          </a:p>
          <a:p>
            <a:pPr marL="361950" indent="-361950">
              <a:buFont typeface="Wingdings" pitchFamily="2" charset="2"/>
              <a:buChar char="ü"/>
            </a:pPr>
            <a:r>
              <a:rPr lang="en-GB" dirty="0" smtClean="0"/>
              <a:t>NRAs analysis and presentation 7 answers received – </a:t>
            </a:r>
            <a:r>
              <a:rPr lang="en-GB" dirty="0" smtClean="0">
                <a:solidFill>
                  <a:srgbClr val="FF0000"/>
                </a:solidFill>
              </a:rPr>
              <a:t>30 April 2013 </a:t>
            </a:r>
            <a:r>
              <a:rPr lang="en-GB" dirty="0" smtClean="0"/>
              <a:t>(19</a:t>
            </a:r>
            <a:r>
              <a:rPr lang="en-GB" baseline="30000" dirty="0" smtClean="0"/>
              <a:t>th</a:t>
            </a:r>
            <a:r>
              <a:rPr lang="en-GB" dirty="0" smtClean="0"/>
              <a:t> SG)</a:t>
            </a:r>
          </a:p>
          <a:p>
            <a:pPr marL="361950" indent="-361950">
              <a:buFont typeface="Wingdings" pitchFamily="2" charset="2"/>
              <a:buChar char="ü"/>
            </a:pPr>
            <a:r>
              <a:rPr lang="en-GB" dirty="0" smtClean="0"/>
              <a:t>NRAS approve and publish CAM Roadmap – beginning </a:t>
            </a:r>
            <a:r>
              <a:rPr lang="en-GB" dirty="0" smtClean="0">
                <a:solidFill>
                  <a:srgbClr val="FF0000"/>
                </a:solidFill>
              </a:rPr>
              <a:t>June 2013</a:t>
            </a:r>
          </a:p>
          <a:p>
            <a:pPr marL="361950" lvl="0" indent="-361950"/>
            <a:endParaRPr lang="es-ES" dirty="0" smtClean="0"/>
          </a:p>
        </p:txBody>
      </p:sp>
      <p:sp>
        <p:nvSpPr>
          <p:cNvPr id="7" name="6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9" name="8 Rectángulo"/>
          <p:cNvSpPr/>
          <p:nvPr/>
        </p:nvSpPr>
        <p:spPr>
          <a:xfrm>
            <a:off x="179512" y="4149080"/>
            <a:ext cx="8640960" cy="307777"/>
          </a:xfrm>
          <a:prstGeom prst="rect">
            <a:avLst/>
          </a:prstGeom>
        </p:spPr>
        <p:txBody>
          <a:bodyPr wrap="square">
            <a:spAutoFit/>
          </a:bodyPr>
          <a:lstStyle/>
          <a:p>
            <a:pPr marL="361950" indent="-361950"/>
            <a:r>
              <a:rPr lang="en-GB" sz="1400" i="1" dirty="0" smtClean="0"/>
              <a:t>Draft CAM NC approved by </a:t>
            </a:r>
            <a:r>
              <a:rPr lang="en-GB" sz="1400" i="1" dirty="0" err="1" smtClean="0"/>
              <a:t>Comitology</a:t>
            </a:r>
            <a:r>
              <a:rPr lang="en-GB" sz="1400" i="1" dirty="0" smtClean="0"/>
              <a:t> - middle April 2013 – not published – shall apply from 1 Nov 2015 </a:t>
            </a:r>
            <a:endParaRPr lang="es-ES" sz="1400" dirty="0"/>
          </a:p>
        </p:txBody>
      </p:sp>
      <p:graphicFrame>
        <p:nvGraphicFramePr>
          <p:cNvPr id="13" name="12 Diagrama"/>
          <p:cNvGraphicFramePr/>
          <p:nvPr/>
        </p:nvGraphicFramePr>
        <p:xfrm>
          <a:off x="395536" y="4725144"/>
          <a:ext cx="813690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Rectángulo"/>
          <p:cNvSpPr/>
          <p:nvPr/>
        </p:nvSpPr>
        <p:spPr>
          <a:xfrm>
            <a:off x="395536" y="4653136"/>
            <a:ext cx="1561068" cy="369332"/>
          </a:xfrm>
          <a:prstGeom prst="rect">
            <a:avLst/>
          </a:prstGeom>
        </p:spPr>
        <p:txBody>
          <a:bodyPr wrap="none">
            <a:spAutoFit/>
          </a:bodyPr>
          <a:lstStyle/>
          <a:p>
            <a:r>
              <a:rPr lang="en-US" b="1" dirty="0" smtClean="0"/>
              <a:t>Way forward</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9" name="8 Rectángulo"/>
          <p:cNvSpPr/>
          <p:nvPr/>
        </p:nvSpPr>
        <p:spPr>
          <a:xfrm>
            <a:off x="179512" y="1556792"/>
            <a:ext cx="8640960" cy="4801314"/>
          </a:xfrm>
          <a:prstGeom prst="rect">
            <a:avLst/>
          </a:prstGeom>
        </p:spPr>
        <p:txBody>
          <a:bodyPr wrap="square">
            <a:spAutoFit/>
          </a:bodyPr>
          <a:lstStyle/>
          <a:p>
            <a:pPr marL="361950" lvl="0" indent="-361950"/>
            <a:r>
              <a:rPr lang="en-GB" b="1" dirty="0" smtClean="0"/>
              <a:t>Next steps:</a:t>
            </a:r>
          </a:p>
          <a:p>
            <a:pPr marL="361950" lvl="0" indent="-361950"/>
            <a:endParaRPr lang="en-GB" b="1" dirty="0" smtClean="0"/>
          </a:p>
          <a:p>
            <a:pPr marL="361950" lvl="0" indent="-361950"/>
            <a:endParaRPr lang="en-GB" b="1" dirty="0" smtClean="0">
              <a:solidFill>
                <a:srgbClr val="FF0000"/>
              </a:solidFill>
            </a:endParaRPr>
          </a:p>
          <a:p>
            <a:pPr lvl="1"/>
            <a:endParaRPr lang="en-US" dirty="0" smtClean="0"/>
          </a:p>
          <a:p>
            <a:pPr marL="809625" lvl="1" indent="-352425">
              <a:buFont typeface="Arial" pitchFamily="34" charset="0"/>
              <a:buChar char="•"/>
            </a:pPr>
            <a:r>
              <a:rPr lang="en-US" dirty="0" smtClean="0"/>
              <a:t>Agreement on unbundled capacity allocation, interruptible capacity, backhaul</a:t>
            </a:r>
          </a:p>
          <a:p>
            <a:pPr marL="809625" lvl="1" indent="-352425">
              <a:buFont typeface="Arial" pitchFamily="34" charset="0"/>
              <a:buChar char="•"/>
            </a:pPr>
            <a:r>
              <a:rPr lang="en-US" dirty="0" smtClean="0"/>
              <a:t>Available capacity for the next years from October 2014 onwards: quarterly, yearly and 15 years – presented in last SG</a:t>
            </a:r>
          </a:p>
          <a:p>
            <a:pPr marL="809625" lvl="1" indent="-352425">
              <a:buFont typeface="Arial" pitchFamily="34" charset="0"/>
              <a:buChar char="•"/>
            </a:pPr>
            <a:r>
              <a:rPr lang="en-US" dirty="0" smtClean="0"/>
              <a:t>First annual yearly capacity auction in </a:t>
            </a:r>
            <a:r>
              <a:rPr lang="en-US" dirty="0" smtClean="0">
                <a:solidFill>
                  <a:srgbClr val="FF0000"/>
                </a:solidFill>
              </a:rPr>
              <a:t>March 2014 or March 2015</a:t>
            </a:r>
            <a:r>
              <a:rPr lang="en-US" dirty="0" smtClean="0"/>
              <a:t>:</a:t>
            </a:r>
          </a:p>
          <a:p>
            <a:pPr marL="1619250" lvl="3" indent="-457200">
              <a:buFont typeface="Wingdings" pitchFamily="2" charset="2"/>
              <a:buChar char="Ø"/>
            </a:pPr>
            <a:r>
              <a:rPr lang="en-US" dirty="0" smtClean="0"/>
              <a:t>Yearly capacity products from Oct 2014</a:t>
            </a:r>
          </a:p>
          <a:p>
            <a:pPr marL="809625" lvl="1" indent="-352425">
              <a:buFont typeface="Arial" pitchFamily="34" charset="0"/>
              <a:buChar char="•"/>
            </a:pPr>
            <a:r>
              <a:rPr lang="en-US" dirty="0" smtClean="0"/>
              <a:t>Annual quarterly capacity auction in </a:t>
            </a:r>
            <a:r>
              <a:rPr lang="en-US" u="sng" dirty="0" smtClean="0">
                <a:solidFill>
                  <a:srgbClr val="FF0000"/>
                </a:solidFill>
              </a:rPr>
              <a:t>June 2014</a:t>
            </a:r>
            <a:r>
              <a:rPr lang="en-US" dirty="0" smtClean="0">
                <a:solidFill>
                  <a:srgbClr val="FF0000"/>
                </a:solidFill>
              </a:rPr>
              <a:t>:</a:t>
            </a:r>
          </a:p>
          <a:p>
            <a:pPr marL="1704975" lvl="3" indent="-542925">
              <a:buFont typeface="Wingdings" pitchFamily="2" charset="2"/>
              <a:buChar char="Ø"/>
            </a:pPr>
            <a:r>
              <a:rPr lang="en-US" dirty="0" smtClean="0"/>
              <a:t>Quarterly capacity products from Oct 2014 to September 2015.</a:t>
            </a:r>
          </a:p>
          <a:p>
            <a:pPr marL="1704975" lvl="3" indent="-542925">
              <a:buFont typeface="Wingdings" pitchFamily="2" charset="2"/>
              <a:buChar char="Ø"/>
            </a:pPr>
            <a:r>
              <a:rPr lang="en-US" u="sng" dirty="0" smtClean="0">
                <a:solidFill>
                  <a:srgbClr val="FF0000"/>
                </a:solidFill>
              </a:rPr>
              <a:t>Using a common IT platform</a:t>
            </a:r>
            <a:endParaRPr lang="es-ES" u="sng" dirty="0" smtClean="0">
              <a:solidFill>
                <a:srgbClr val="FF0000"/>
              </a:solidFill>
            </a:endParaRPr>
          </a:p>
          <a:p>
            <a:pPr marL="809625" lvl="1" indent="-352425">
              <a:buFont typeface="Arial" pitchFamily="34" charset="0"/>
              <a:buChar char="•"/>
            </a:pPr>
            <a:r>
              <a:rPr lang="en-US" dirty="0" smtClean="0"/>
              <a:t>First rolling monthly auction: 3</a:t>
            </a:r>
            <a:r>
              <a:rPr lang="en-US" baseline="30000" dirty="0" smtClean="0"/>
              <a:t>rd</a:t>
            </a:r>
            <a:r>
              <a:rPr lang="en-US" dirty="0" smtClean="0"/>
              <a:t> Monday of September 2014</a:t>
            </a:r>
            <a:endParaRPr lang="es-ES" dirty="0" smtClean="0"/>
          </a:p>
          <a:p>
            <a:pPr marL="809625" lvl="1" indent="-352425">
              <a:buFont typeface="Arial" pitchFamily="34" charset="0"/>
              <a:buChar char="•"/>
            </a:pPr>
            <a:r>
              <a:rPr lang="en-US" dirty="0" smtClean="0"/>
              <a:t>Daily auctions from October 2014. It will be subject to availability to connect the TSOs IT systems and the common platform in due time to offer the product.</a:t>
            </a:r>
            <a:endParaRPr lang="es-ES" dirty="0"/>
          </a:p>
        </p:txBody>
      </p:sp>
      <p:sp>
        <p:nvSpPr>
          <p:cNvPr id="17" name="16 CuadroTexto"/>
          <p:cNvSpPr txBox="1"/>
          <p:nvPr/>
        </p:nvSpPr>
        <p:spPr>
          <a:xfrm>
            <a:off x="683568" y="2132856"/>
            <a:ext cx="3168352" cy="394210"/>
          </a:xfrm>
          <a:prstGeom prst="rect">
            <a:avLst/>
          </a:prstGeom>
          <a:solidFill>
            <a:srgbClr val="264D74"/>
          </a:solidFill>
        </p:spPr>
        <p:txBody>
          <a:bodyPr wrap="square" rtlCol="0">
            <a:spAutoFit/>
          </a:bodyPr>
          <a:lstStyle/>
          <a:p>
            <a:pPr marL="809625" lvl="1" indent="-266700" algn="just">
              <a:lnSpc>
                <a:spcPct val="120000"/>
              </a:lnSpc>
              <a:spcBef>
                <a:spcPts val="600"/>
              </a:spcBef>
              <a:spcAft>
                <a:spcPts val="0"/>
              </a:spcAft>
              <a:buNone/>
              <a:tabLst>
                <a:tab pos="809625" algn="l"/>
              </a:tabLst>
              <a:defRPr/>
            </a:pPr>
            <a:r>
              <a:rPr lang="en-GB" b="1" dirty="0" smtClean="0">
                <a:solidFill>
                  <a:schemeClr val="bg1"/>
                </a:solidFill>
                <a:cs typeface="Arial" charset="0"/>
              </a:rPr>
              <a:t>SPAIN-PORTUGAL</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9" name="8 Rectángulo"/>
          <p:cNvSpPr/>
          <p:nvPr/>
        </p:nvSpPr>
        <p:spPr>
          <a:xfrm>
            <a:off x="179512" y="1485939"/>
            <a:ext cx="8784976" cy="4247317"/>
          </a:xfrm>
          <a:prstGeom prst="rect">
            <a:avLst/>
          </a:prstGeom>
        </p:spPr>
        <p:txBody>
          <a:bodyPr wrap="square">
            <a:spAutoFit/>
          </a:bodyPr>
          <a:lstStyle/>
          <a:p>
            <a:pPr marL="361950" lvl="0" indent="-361950"/>
            <a:r>
              <a:rPr lang="en-GB" b="1" dirty="0" smtClean="0"/>
              <a:t>Next steps:</a:t>
            </a:r>
          </a:p>
          <a:p>
            <a:pPr marL="361950" lvl="0" indent="-361950"/>
            <a:endParaRPr lang="en-GB" b="1" dirty="0" smtClean="0"/>
          </a:p>
          <a:p>
            <a:pPr marL="361950" lvl="0" indent="-361950"/>
            <a:endParaRPr lang="en-GB" b="1" dirty="0" smtClean="0">
              <a:solidFill>
                <a:srgbClr val="FF0000"/>
              </a:solidFill>
            </a:endParaRPr>
          </a:p>
          <a:p>
            <a:pPr marL="895350" lvl="1" indent="-447675">
              <a:buFont typeface="Arial" pitchFamily="34" charset="0"/>
              <a:buChar char="•"/>
            </a:pPr>
            <a:endParaRPr lang="en-US" dirty="0" smtClean="0"/>
          </a:p>
          <a:p>
            <a:pPr marL="895350" lvl="1" indent="-447675">
              <a:buFont typeface="Arial" pitchFamily="34" charset="0"/>
              <a:buChar char="•"/>
            </a:pPr>
            <a:r>
              <a:rPr lang="en-US" dirty="0" smtClean="0"/>
              <a:t>Definition of the</a:t>
            </a:r>
            <a:r>
              <a:rPr lang="en-US" u="sng" dirty="0" smtClean="0"/>
              <a:t> available bundled capacity for the next 15 years </a:t>
            </a:r>
            <a:r>
              <a:rPr lang="en-US" dirty="0" smtClean="0"/>
              <a:t>from October 2014 onwards in the two flow directions.</a:t>
            </a:r>
          </a:p>
          <a:p>
            <a:pPr marL="895350" lvl="1" indent="-447675">
              <a:buFont typeface="Arial" pitchFamily="34" charset="0"/>
              <a:buChar char="•"/>
            </a:pPr>
            <a:r>
              <a:rPr lang="en-US" dirty="0" smtClean="0"/>
              <a:t>Implementation of a </a:t>
            </a:r>
            <a:r>
              <a:rPr lang="en-US" u="sng" dirty="0" smtClean="0"/>
              <a:t>VIP, adding the capacity of the two physical IPs</a:t>
            </a:r>
            <a:r>
              <a:rPr lang="en-US" dirty="0" smtClean="0"/>
              <a:t>: </a:t>
            </a:r>
            <a:r>
              <a:rPr lang="en-US" dirty="0" err="1" smtClean="0"/>
              <a:t>Larrau+Irún</a:t>
            </a:r>
            <a:r>
              <a:rPr lang="en-US" dirty="0" smtClean="0"/>
              <a:t> and </a:t>
            </a:r>
            <a:r>
              <a:rPr lang="en-US" dirty="0" err="1" smtClean="0"/>
              <a:t>Biriatou</a:t>
            </a:r>
            <a:r>
              <a:rPr lang="en-US" dirty="0" smtClean="0"/>
              <a:t>.</a:t>
            </a:r>
          </a:p>
          <a:p>
            <a:pPr marL="895350" lvl="1" indent="-447675">
              <a:buFont typeface="Arial" pitchFamily="34" charset="0"/>
              <a:buChar char="•"/>
            </a:pPr>
            <a:r>
              <a:rPr lang="en-US" dirty="0" smtClean="0"/>
              <a:t>Agreement on unbundled capacity allocation, interruptible capacity, backhaul. </a:t>
            </a:r>
          </a:p>
          <a:p>
            <a:pPr marL="895350" lvl="1" indent="-447675">
              <a:buFont typeface="Arial" pitchFamily="34" charset="0"/>
              <a:buChar char="•"/>
            </a:pPr>
            <a:r>
              <a:rPr lang="en-US" dirty="0" smtClean="0"/>
              <a:t>Capacity products to be offered before</a:t>
            </a:r>
            <a:r>
              <a:rPr lang="en-US" dirty="0" smtClean="0">
                <a:solidFill>
                  <a:srgbClr val="FF0000"/>
                </a:solidFill>
              </a:rPr>
              <a:t> March 2014</a:t>
            </a:r>
            <a:r>
              <a:rPr lang="en-US" dirty="0" smtClean="0"/>
              <a:t>:</a:t>
            </a:r>
          </a:p>
          <a:p>
            <a:pPr marL="1257300" lvl="3" indent="-95250">
              <a:buFont typeface="Wingdings" pitchFamily="2" charset="2"/>
              <a:buChar char="Ø"/>
            </a:pPr>
            <a:r>
              <a:rPr lang="en-US" dirty="0" smtClean="0"/>
              <a:t>Monthly products from April 2014 to Sept 2014</a:t>
            </a:r>
          </a:p>
          <a:p>
            <a:pPr marL="895350" lvl="1" indent="-447675">
              <a:buFont typeface="Arial" pitchFamily="34" charset="0"/>
              <a:buChar char="•"/>
            </a:pPr>
            <a:r>
              <a:rPr lang="en-US" dirty="0" smtClean="0"/>
              <a:t>First annual yearly capacity auction in </a:t>
            </a:r>
            <a:r>
              <a:rPr lang="en-US" u="sng" dirty="0" smtClean="0">
                <a:solidFill>
                  <a:srgbClr val="FF0000"/>
                </a:solidFill>
              </a:rPr>
              <a:t>March 2014</a:t>
            </a:r>
            <a:r>
              <a:rPr lang="en-US" dirty="0" smtClean="0"/>
              <a:t>:</a:t>
            </a:r>
          </a:p>
          <a:p>
            <a:pPr marL="1343025" lvl="3" indent="-180975">
              <a:buFont typeface="Wingdings" pitchFamily="2" charset="2"/>
              <a:buChar char="Ø"/>
            </a:pPr>
            <a:r>
              <a:rPr lang="en-US" dirty="0" smtClean="0"/>
              <a:t>Yearly products from Oct 2014.</a:t>
            </a:r>
          </a:p>
          <a:p>
            <a:pPr marL="1343025" lvl="3" indent="-180975">
              <a:buFont typeface="Wingdings" pitchFamily="2" charset="2"/>
              <a:buChar char="Ø"/>
            </a:pPr>
            <a:r>
              <a:rPr lang="en-US" dirty="0" smtClean="0"/>
              <a:t>Using a </a:t>
            </a:r>
            <a:r>
              <a:rPr lang="en-US" u="sng" dirty="0" smtClean="0">
                <a:solidFill>
                  <a:srgbClr val="FF0000"/>
                </a:solidFill>
              </a:rPr>
              <a:t>common IT platform</a:t>
            </a:r>
            <a:endParaRPr lang="es-ES" u="sng" dirty="0" smtClean="0">
              <a:solidFill>
                <a:srgbClr val="FF0000"/>
              </a:solidFill>
            </a:endParaRPr>
          </a:p>
        </p:txBody>
      </p:sp>
      <p:sp>
        <p:nvSpPr>
          <p:cNvPr id="8" name="7 CuadroTexto"/>
          <p:cNvSpPr txBox="1"/>
          <p:nvPr/>
        </p:nvSpPr>
        <p:spPr>
          <a:xfrm>
            <a:off x="683568" y="1988840"/>
            <a:ext cx="2448272" cy="394210"/>
          </a:xfrm>
          <a:prstGeom prst="rect">
            <a:avLst/>
          </a:prstGeom>
          <a:solidFill>
            <a:srgbClr val="264D74"/>
          </a:solidFill>
        </p:spPr>
        <p:txBody>
          <a:bodyPr wrap="square" rtlCol="0">
            <a:spAutoFit/>
          </a:bodyPr>
          <a:lstStyle/>
          <a:p>
            <a:pPr marL="85725" lvl="1" algn="ctr">
              <a:lnSpc>
                <a:spcPct val="120000"/>
              </a:lnSpc>
              <a:spcBef>
                <a:spcPts val="600"/>
              </a:spcBef>
              <a:spcAft>
                <a:spcPts val="0"/>
              </a:spcAft>
              <a:buNone/>
              <a:defRPr/>
            </a:pPr>
            <a:r>
              <a:rPr lang="en-GB" b="1" dirty="0" smtClean="0">
                <a:solidFill>
                  <a:schemeClr val="bg1"/>
                </a:solidFill>
                <a:cs typeface="Arial" charset="0"/>
              </a:rPr>
              <a:t>SPAIN-FRANCE  </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9" name="8 Rectángulo"/>
          <p:cNvSpPr/>
          <p:nvPr/>
        </p:nvSpPr>
        <p:spPr>
          <a:xfrm>
            <a:off x="179512" y="1419741"/>
            <a:ext cx="8784976" cy="2862322"/>
          </a:xfrm>
          <a:prstGeom prst="rect">
            <a:avLst/>
          </a:prstGeom>
        </p:spPr>
        <p:txBody>
          <a:bodyPr wrap="square">
            <a:spAutoFit/>
          </a:bodyPr>
          <a:lstStyle/>
          <a:p>
            <a:pPr marL="361950" lvl="0" indent="-361950"/>
            <a:r>
              <a:rPr lang="en-GB" b="1" dirty="0" smtClean="0"/>
              <a:t>Next steps:</a:t>
            </a:r>
          </a:p>
          <a:p>
            <a:pPr marL="361950" lvl="0" indent="-361950"/>
            <a:endParaRPr lang="en-GB" b="1" dirty="0" smtClean="0"/>
          </a:p>
          <a:p>
            <a:pPr marL="361950" lvl="0" indent="-361950"/>
            <a:endParaRPr lang="en-GB" b="1" dirty="0" smtClean="0">
              <a:solidFill>
                <a:srgbClr val="FF0000"/>
              </a:solidFill>
            </a:endParaRPr>
          </a:p>
          <a:p>
            <a:pPr marL="895350" lvl="1" indent="-447675">
              <a:buFont typeface="Arial" pitchFamily="34" charset="0"/>
              <a:buChar char="•"/>
            </a:pPr>
            <a:endParaRPr lang="en-US" dirty="0" smtClean="0"/>
          </a:p>
          <a:p>
            <a:pPr marL="895350" lvl="1" indent="-447675">
              <a:buFont typeface="Arial" pitchFamily="34" charset="0"/>
              <a:buChar char="•"/>
            </a:pPr>
            <a:r>
              <a:rPr lang="en-US" dirty="0" smtClean="0"/>
              <a:t>First annual quarterly capacity auction in </a:t>
            </a:r>
            <a:r>
              <a:rPr lang="en-US" dirty="0" smtClean="0">
                <a:solidFill>
                  <a:srgbClr val="FF0000"/>
                </a:solidFill>
              </a:rPr>
              <a:t>June 2014:</a:t>
            </a:r>
          </a:p>
          <a:p>
            <a:pPr marL="1343025" lvl="3" indent="-180975">
              <a:buFont typeface="Wingdings" pitchFamily="2" charset="2"/>
              <a:buChar char="Ø"/>
            </a:pPr>
            <a:r>
              <a:rPr lang="en-US" dirty="0" smtClean="0"/>
              <a:t>Quarterly products from October 2014 to September 2015</a:t>
            </a:r>
            <a:endParaRPr lang="es-ES" dirty="0" smtClean="0"/>
          </a:p>
          <a:p>
            <a:pPr marL="895350" lvl="1" indent="-447675">
              <a:buFont typeface="Arial" pitchFamily="34" charset="0"/>
              <a:buChar char="•"/>
            </a:pPr>
            <a:r>
              <a:rPr lang="en-US" dirty="0" smtClean="0"/>
              <a:t>First rolling monthly auction:  </a:t>
            </a:r>
            <a:r>
              <a:rPr lang="en-US" dirty="0" smtClean="0">
                <a:solidFill>
                  <a:srgbClr val="FF0000"/>
                </a:solidFill>
              </a:rPr>
              <a:t>3</a:t>
            </a:r>
            <a:r>
              <a:rPr lang="en-US" baseline="30000" dirty="0" smtClean="0">
                <a:solidFill>
                  <a:srgbClr val="FF0000"/>
                </a:solidFill>
              </a:rPr>
              <a:t>rd</a:t>
            </a:r>
            <a:r>
              <a:rPr lang="en-US" dirty="0" smtClean="0">
                <a:solidFill>
                  <a:srgbClr val="FF0000"/>
                </a:solidFill>
              </a:rPr>
              <a:t> Monday of September 2014</a:t>
            </a:r>
            <a:endParaRPr lang="es-ES" dirty="0" smtClean="0">
              <a:solidFill>
                <a:srgbClr val="FF0000"/>
              </a:solidFill>
            </a:endParaRPr>
          </a:p>
          <a:p>
            <a:pPr marL="895350" lvl="1" indent="-447675">
              <a:buFont typeface="Arial" pitchFamily="34" charset="0"/>
              <a:buChar char="•"/>
            </a:pPr>
            <a:r>
              <a:rPr lang="en-US" dirty="0" smtClean="0"/>
              <a:t>Daily auctions from October 2014. Subject to availability to connect the TSOs IT systems and the common platform</a:t>
            </a:r>
          </a:p>
          <a:p>
            <a:pPr marL="895350" lvl="1" indent="-447675">
              <a:buFont typeface="Arial" pitchFamily="34" charset="0"/>
              <a:buChar char="•"/>
            </a:pPr>
            <a:endParaRPr lang="en-US" dirty="0" smtClean="0"/>
          </a:p>
        </p:txBody>
      </p:sp>
      <p:sp>
        <p:nvSpPr>
          <p:cNvPr id="5" name="4 CuadroTexto"/>
          <p:cNvSpPr txBox="1"/>
          <p:nvPr/>
        </p:nvSpPr>
        <p:spPr>
          <a:xfrm>
            <a:off x="683568" y="1988840"/>
            <a:ext cx="2448272" cy="394210"/>
          </a:xfrm>
          <a:prstGeom prst="rect">
            <a:avLst/>
          </a:prstGeom>
          <a:solidFill>
            <a:srgbClr val="264D74"/>
          </a:solidFill>
        </p:spPr>
        <p:txBody>
          <a:bodyPr wrap="square" rtlCol="0">
            <a:spAutoFit/>
          </a:bodyPr>
          <a:lstStyle/>
          <a:p>
            <a:pPr marL="85725" lvl="1" algn="ctr">
              <a:lnSpc>
                <a:spcPct val="120000"/>
              </a:lnSpc>
              <a:spcBef>
                <a:spcPts val="600"/>
              </a:spcBef>
              <a:spcAft>
                <a:spcPts val="0"/>
              </a:spcAft>
              <a:buNone/>
              <a:defRPr/>
            </a:pPr>
            <a:r>
              <a:rPr lang="en-GB" b="1" dirty="0" smtClean="0">
                <a:solidFill>
                  <a:schemeClr val="bg1"/>
                </a:solidFill>
                <a:cs typeface="Arial" charset="0"/>
              </a:rPr>
              <a:t>SPAIN-FRANCE  </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9" name="8 Rectángulo"/>
          <p:cNvSpPr/>
          <p:nvPr/>
        </p:nvSpPr>
        <p:spPr>
          <a:xfrm>
            <a:off x="179512" y="1419741"/>
            <a:ext cx="8784976" cy="1200329"/>
          </a:xfrm>
          <a:prstGeom prst="rect">
            <a:avLst/>
          </a:prstGeom>
        </p:spPr>
        <p:txBody>
          <a:bodyPr wrap="square">
            <a:spAutoFit/>
          </a:bodyPr>
          <a:lstStyle/>
          <a:p>
            <a:pPr marL="361950" lvl="0" indent="-361950"/>
            <a:r>
              <a:rPr lang="en-GB" b="1" dirty="0" smtClean="0"/>
              <a:t>Next steps:</a:t>
            </a:r>
          </a:p>
          <a:p>
            <a:pPr marL="361950" lvl="0" indent="-361950"/>
            <a:endParaRPr lang="en-GB" b="1" dirty="0" smtClean="0"/>
          </a:p>
          <a:p>
            <a:pPr marL="361950" lvl="0" indent="-361950"/>
            <a:endParaRPr lang="en-GB" b="1" dirty="0" smtClean="0">
              <a:solidFill>
                <a:srgbClr val="FF0000"/>
              </a:solidFill>
            </a:endParaRPr>
          </a:p>
          <a:p>
            <a:pPr marL="895350" lvl="1" indent="-447675">
              <a:buFont typeface="Arial" pitchFamily="34" charset="0"/>
              <a:buChar char="•"/>
            </a:pPr>
            <a:endParaRPr lang="en-US" dirty="0" smtClean="0"/>
          </a:p>
        </p:txBody>
      </p:sp>
      <p:sp>
        <p:nvSpPr>
          <p:cNvPr id="5" name="4 CuadroTexto"/>
          <p:cNvSpPr txBox="1"/>
          <p:nvPr/>
        </p:nvSpPr>
        <p:spPr>
          <a:xfrm>
            <a:off x="683568" y="1844824"/>
            <a:ext cx="4464496" cy="424732"/>
          </a:xfrm>
          <a:prstGeom prst="rect">
            <a:avLst/>
          </a:prstGeom>
          <a:solidFill>
            <a:srgbClr val="264D74"/>
          </a:solidFill>
        </p:spPr>
        <p:txBody>
          <a:bodyPr wrap="square" rtlCol="0">
            <a:spAutoFit/>
          </a:bodyPr>
          <a:lstStyle/>
          <a:p>
            <a:pPr marL="809625" lvl="1" indent="-266700" algn="just">
              <a:lnSpc>
                <a:spcPct val="120000"/>
              </a:lnSpc>
              <a:spcBef>
                <a:spcPts val="600"/>
              </a:spcBef>
              <a:spcAft>
                <a:spcPts val="0"/>
              </a:spcAft>
              <a:buNone/>
              <a:tabLst>
                <a:tab pos="809625" algn="l"/>
              </a:tabLst>
              <a:defRPr/>
            </a:pPr>
            <a:r>
              <a:rPr lang="en-GB" b="1" dirty="0" smtClean="0">
                <a:solidFill>
                  <a:schemeClr val="bg1"/>
                </a:solidFill>
                <a:cs typeface="Arial" charset="0"/>
              </a:rPr>
              <a:t>FRENCH BALANCING ZONES </a:t>
            </a:r>
          </a:p>
        </p:txBody>
      </p:sp>
      <p:sp>
        <p:nvSpPr>
          <p:cNvPr id="6" name="5 Rectángulo"/>
          <p:cNvSpPr/>
          <p:nvPr/>
        </p:nvSpPr>
        <p:spPr>
          <a:xfrm>
            <a:off x="0" y="2333685"/>
            <a:ext cx="9144000" cy="4247317"/>
          </a:xfrm>
          <a:prstGeom prst="rect">
            <a:avLst/>
          </a:prstGeom>
        </p:spPr>
        <p:txBody>
          <a:bodyPr wrap="square">
            <a:spAutoFit/>
          </a:bodyPr>
          <a:lstStyle/>
          <a:p>
            <a:pPr marL="895350" lvl="1" indent="-447675">
              <a:buFont typeface="Arial" pitchFamily="34" charset="0"/>
              <a:buChar char="•"/>
            </a:pPr>
            <a:r>
              <a:rPr lang="en-US" dirty="0" smtClean="0"/>
              <a:t>CRE has launched a PC from 5 June to 26 June 2013 – </a:t>
            </a:r>
            <a:r>
              <a:rPr lang="en-US" dirty="0" smtClean="0">
                <a:solidFill>
                  <a:srgbClr val="FF0000"/>
                </a:solidFill>
              </a:rPr>
              <a:t>proposals</a:t>
            </a:r>
            <a:r>
              <a:rPr lang="en-US" dirty="0" smtClean="0"/>
              <a:t> to offer capacity product from April 2014 to September 2014</a:t>
            </a:r>
          </a:p>
          <a:p>
            <a:pPr marL="895350" lvl="1" indent="-447675">
              <a:buFont typeface="Arial" pitchFamily="34" charset="0"/>
              <a:buChar char="•"/>
            </a:pPr>
            <a:r>
              <a:rPr lang="en-US" u="sng" dirty="0" smtClean="0"/>
              <a:t>IP between </a:t>
            </a:r>
            <a:r>
              <a:rPr lang="en-US" u="sng" dirty="0" err="1" smtClean="0"/>
              <a:t>GRTgaz</a:t>
            </a:r>
            <a:r>
              <a:rPr lang="en-US" u="sng" dirty="0" smtClean="0"/>
              <a:t> North and South areas</a:t>
            </a:r>
            <a:r>
              <a:rPr lang="en-US" dirty="0" smtClean="0"/>
              <a:t>:  highly congested since 2012</a:t>
            </a:r>
          </a:p>
          <a:p>
            <a:pPr marL="1352550" lvl="2" indent="-190500">
              <a:buFont typeface="Wingdings" pitchFamily="2" charset="2"/>
              <a:buChar char="Ø"/>
            </a:pPr>
            <a:r>
              <a:rPr lang="en-US" dirty="0" smtClean="0"/>
              <a:t>Available capacity as of October 2014 to be allocated up to </a:t>
            </a:r>
            <a:r>
              <a:rPr lang="en-US" b="1" dirty="0" smtClean="0"/>
              <a:t>2018 when a single PEG France should be implemented</a:t>
            </a:r>
            <a:r>
              <a:rPr lang="en-US" dirty="0" smtClean="0"/>
              <a:t>. </a:t>
            </a:r>
          </a:p>
          <a:p>
            <a:pPr marL="1352550" lvl="2" indent="-190500">
              <a:buFont typeface="Wingdings" pitchFamily="2" charset="2"/>
              <a:buChar char="Ø"/>
            </a:pPr>
            <a:r>
              <a:rPr lang="en-US" dirty="0" err="1" smtClean="0"/>
              <a:t>GRTgaz</a:t>
            </a:r>
            <a:r>
              <a:rPr lang="en-US" dirty="0" smtClean="0"/>
              <a:t> North to </a:t>
            </a:r>
            <a:r>
              <a:rPr lang="en-US" dirty="0" err="1" smtClean="0"/>
              <a:t>GRTgaz</a:t>
            </a:r>
            <a:r>
              <a:rPr lang="en-US" dirty="0" smtClean="0"/>
              <a:t> South: capacity to be allocated over four years in two separated phases: a first </a:t>
            </a:r>
            <a:r>
              <a:rPr lang="en-US" dirty="0" smtClean="0">
                <a:solidFill>
                  <a:srgbClr val="FF0000"/>
                </a:solidFill>
              </a:rPr>
              <a:t>pro rata allocation </a:t>
            </a:r>
            <a:r>
              <a:rPr lang="en-US" dirty="0" smtClean="0"/>
              <a:t>taking into account shippers’ delivery commitments and an </a:t>
            </a:r>
            <a:r>
              <a:rPr lang="en-US" dirty="0" smtClean="0">
                <a:solidFill>
                  <a:srgbClr val="FF0000"/>
                </a:solidFill>
              </a:rPr>
              <a:t>auction</a:t>
            </a:r>
            <a:r>
              <a:rPr lang="en-US" dirty="0" smtClean="0"/>
              <a:t> in the second phase, with individual shippers’ bids limited to one third of the total capacity offered.</a:t>
            </a:r>
          </a:p>
          <a:p>
            <a:pPr marL="1352550" lvl="2" indent="-190500">
              <a:buFont typeface="Wingdings" pitchFamily="2" charset="2"/>
              <a:buChar char="Ø"/>
            </a:pPr>
            <a:r>
              <a:rPr lang="en-US" dirty="0" err="1" smtClean="0"/>
              <a:t>GRTgaz</a:t>
            </a:r>
            <a:r>
              <a:rPr lang="en-US" dirty="0" smtClean="0"/>
              <a:t> South to </a:t>
            </a:r>
            <a:r>
              <a:rPr lang="en-US" dirty="0" err="1" smtClean="0"/>
              <a:t>GRTgaz</a:t>
            </a:r>
            <a:r>
              <a:rPr lang="en-US" dirty="0" smtClean="0"/>
              <a:t> North: </a:t>
            </a:r>
            <a:r>
              <a:rPr lang="en-US" dirty="0" smtClean="0">
                <a:solidFill>
                  <a:srgbClr val="FF0000"/>
                </a:solidFill>
              </a:rPr>
              <a:t>auctions</a:t>
            </a:r>
            <a:r>
              <a:rPr lang="en-US" dirty="0" smtClean="0"/>
              <a:t> in the form of yearly products. </a:t>
            </a:r>
            <a:endParaRPr lang="es-ES" dirty="0" smtClean="0"/>
          </a:p>
          <a:p>
            <a:pPr marL="895350" lvl="1" indent="-447675">
              <a:buFont typeface="Arial" pitchFamily="34" charset="0"/>
              <a:buChar char="•"/>
            </a:pPr>
            <a:r>
              <a:rPr lang="en-US" u="sng" dirty="0" smtClean="0"/>
              <a:t>IP between </a:t>
            </a:r>
            <a:r>
              <a:rPr lang="en-US" u="sng" dirty="0" err="1" smtClean="0"/>
              <a:t>GRTgaz</a:t>
            </a:r>
            <a:r>
              <a:rPr lang="en-US" u="sng" dirty="0" smtClean="0"/>
              <a:t> South and TIGF areas: </a:t>
            </a:r>
            <a:r>
              <a:rPr lang="en-US" dirty="0" smtClean="0"/>
              <a:t>no congestion at the moment.</a:t>
            </a:r>
            <a:endParaRPr lang="es-ES" dirty="0" smtClean="0"/>
          </a:p>
          <a:p>
            <a:pPr marL="1162050" lvl="2">
              <a:buFont typeface="Wingdings" pitchFamily="2" charset="2"/>
              <a:buChar char="Ø"/>
            </a:pPr>
            <a:r>
              <a:rPr lang="en-US" b="1" dirty="0" smtClean="0"/>
              <a:t>Single PEG </a:t>
            </a:r>
            <a:r>
              <a:rPr lang="en-US" b="1" dirty="0" err="1" smtClean="0"/>
              <a:t>GRTgaz</a:t>
            </a:r>
            <a:r>
              <a:rPr lang="en-US" b="1" dirty="0" smtClean="0"/>
              <a:t> South-TIGF will be implemented as of April 2015</a:t>
            </a:r>
            <a:r>
              <a:rPr lang="en-US" dirty="0" smtClean="0"/>
              <a:t>.</a:t>
            </a:r>
          </a:p>
          <a:p>
            <a:pPr marL="1162050" lvl="2">
              <a:buFont typeface="Wingdings" pitchFamily="2" charset="2"/>
              <a:buChar char="Ø"/>
            </a:pPr>
            <a:r>
              <a:rPr lang="en-US" dirty="0" smtClean="0"/>
              <a:t>Capacity to be allocated in the two semesters April 2014-September 2014 and October 2014-March 2015: </a:t>
            </a:r>
            <a:r>
              <a:rPr lang="en-US" dirty="0" smtClean="0">
                <a:solidFill>
                  <a:srgbClr val="FF0000"/>
                </a:solidFill>
              </a:rPr>
              <a:t>OSP with pro rata </a:t>
            </a:r>
            <a:r>
              <a:rPr lang="en-US" dirty="0" smtClean="0"/>
              <a:t>in case of over-demand  (taking place right after the allocation at the </a:t>
            </a:r>
            <a:r>
              <a:rPr lang="en-US" dirty="0" err="1" smtClean="0"/>
              <a:t>GRTgaz</a:t>
            </a:r>
            <a:r>
              <a:rPr lang="en-US" dirty="0" smtClean="0"/>
              <a:t> North-South IP). </a:t>
            </a:r>
            <a:endParaRPr lang="es-ES"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81995902D909F41B1061FE96043AA55" ma:contentTypeVersion="21" ma:contentTypeDescription="Create a new document." ma:contentTypeScope="" ma:versionID="ae4c9415a38efa4ec669ad0d9184e9d1">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ACER-2015-17246</_dlc_DocId>
    <_dlc_DocIdUrl xmlns="985daa2e-53d8-4475-82b8-9c7d25324e34">
      <Url>http://extranet.acer.europa.eu/en/Gas/Regional_%20Intiatives/South_GRI/Meetings/IG%20Meetings/23rd_IG_meeting/_layouts/DocIdRedir.aspx?ID=ACER-2015-17246</Url>
      <Description>ACER-2015-17246</Description>
    </_dlc_DocIdUrl>
    <ACER_Abstract xmlns="985daa2e-53d8-4475-82b8-9c7d25324e34" xsi:nil="true"/>
  </documentManagement>
</p:properties>
</file>

<file path=customXml/itemProps1.xml><?xml version="1.0" encoding="utf-8"?>
<ds:datastoreItem xmlns:ds="http://schemas.openxmlformats.org/officeDocument/2006/customXml" ds:itemID="{82E1483C-7CDB-4C26-A79F-7FC9BFDF2C98}"/>
</file>

<file path=customXml/itemProps2.xml><?xml version="1.0" encoding="utf-8"?>
<ds:datastoreItem xmlns:ds="http://schemas.openxmlformats.org/officeDocument/2006/customXml" ds:itemID="{7B8745BE-5E31-496A-9971-A69835743AB1}"/>
</file>

<file path=customXml/itemProps3.xml><?xml version="1.0" encoding="utf-8"?>
<ds:datastoreItem xmlns:ds="http://schemas.openxmlformats.org/officeDocument/2006/customXml" ds:itemID="{CCD4FFC3-2F20-4939-85B1-5E680FCCBE59}"/>
</file>

<file path=customXml/itemProps4.xml><?xml version="1.0" encoding="utf-8"?>
<ds:datastoreItem xmlns:ds="http://schemas.openxmlformats.org/officeDocument/2006/customXml" ds:itemID="{B72A18C1-FEB1-4FC1-8812-F0E7C35C4BE6}"/>
</file>

<file path=docProps/app.xml><?xml version="1.0" encoding="utf-8"?>
<Properties xmlns="http://schemas.openxmlformats.org/officeDocument/2006/extended-properties" xmlns:vt="http://schemas.openxmlformats.org/officeDocument/2006/docPropsVTypes">
  <Template/>
  <TotalTime>7205</TotalTime>
  <Words>3464</Words>
  <Application>Microsoft Office PowerPoint</Application>
  <PresentationFormat>Presentación en pantalla (4:3)</PresentationFormat>
  <Paragraphs>466</Paragraphs>
  <Slides>46</Slides>
  <Notes>1</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46</vt:i4>
      </vt:variant>
    </vt:vector>
  </HeadingPairs>
  <TitlesOfParts>
    <vt:vector size="62"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23rd IG meeting SGRI- Agenda</vt:lpstr>
      <vt:lpstr>Diapositiva 3</vt:lpstr>
      <vt:lpstr>Diapositiva 4</vt:lpstr>
      <vt:lpstr>Diapositiva 5</vt:lpstr>
      <vt:lpstr>Diapositiva 6</vt:lpstr>
      <vt:lpstr>Diapositiva 7</vt:lpstr>
      <vt:lpstr>Diapositiva 8</vt:lpstr>
      <vt:lpstr>Diapositiva 9</vt:lpstr>
      <vt:lpstr>II.1 Draft CAM Roadmap in the Region</vt:lpstr>
      <vt:lpstr>II.1 Draft CAM Roadmap in the Region</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cne</cp:lastModifiedBy>
  <cp:revision>1153</cp:revision>
  <dcterms:created xsi:type="dcterms:W3CDTF">2008-11-21T11:47:24Z</dcterms:created>
  <dcterms:modified xsi:type="dcterms:W3CDTF">2013-06-20T08:36:37Z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0x010100281995902D909F41B1061FE96043AA55</vt:lpwstr>
  </property>
  <property fmtid="{D5CDD505-2E9C-101B-9397-08002B2CF9AE}" pid="3" name="_dlc_DocIdItemGuid">
    <vt:lpwstr>e595a3dd-87d2-41eb-9ff1-cde83992f3be</vt:lpwstr>
  </property>
</Properties>
</file>